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Lst>
  <p:sldSz cy="5143500" cx="9144000"/>
  <p:notesSz cx="6858000" cy="9144000"/>
  <p:embeddedFontLst>
    <p:embeddedFont>
      <p:font typeface="Open Sans SemiBold"/>
      <p:regular r:id="rId30"/>
      <p:bold r:id="rId31"/>
      <p:italic r:id="rId32"/>
      <p:boldItalic r:id="rId33"/>
    </p:embeddedFont>
    <p:embeddedFont>
      <p:font typeface="Fira Sans SemiBold"/>
      <p:regular r:id="rId34"/>
      <p:bold r:id="rId35"/>
      <p:italic r:id="rId36"/>
      <p:boldItalic r:id="rId37"/>
    </p:embeddedFont>
    <p:embeddedFont>
      <p:font typeface="Open Sans ExtraBold"/>
      <p:bold r:id="rId38"/>
      <p:boldItalic r:id="rId39"/>
    </p:embeddedFont>
    <p:embeddedFont>
      <p:font typeface="Open Sans Medium"/>
      <p:regular r:id="rId40"/>
      <p:bold r:id="rId41"/>
      <p:italic r:id="rId42"/>
      <p:boldItalic r:id="rId43"/>
    </p:embeddedFont>
    <p:embeddedFont>
      <p:font typeface="Open Sans"/>
      <p:regular r:id="rId44"/>
      <p:bold r:id="rId45"/>
      <p:italic r:id="rId46"/>
      <p:boldItalic r:id="rId4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OpenSansMedium-regular.fntdata"/><Relationship Id="rId20" Type="http://schemas.openxmlformats.org/officeDocument/2006/relationships/slide" Target="slides/slide15.xml"/><Relationship Id="rId42" Type="http://schemas.openxmlformats.org/officeDocument/2006/relationships/font" Target="fonts/OpenSansMedium-italic.fntdata"/><Relationship Id="rId41" Type="http://schemas.openxmlformats.org/officeDocument/2006/relationships/font" Target="fonts/OpenSansMedium-bold.fntdata"/><Relationship Id="rId22" Type="http://schemas.openxmlformats.org/officeDocument/2006/relationships/slide" Target="slides/slide17.xml"/><Relationship Id="rId44" Type="http://schemas.openxmlformats.org/officeDocument/2006/relationships/font" Target="fonts/OpenSans-regular.fntdata"/><Relationship Id="rId21" Type="http://schemas.openxmlformats.org/officeDocument/2006/relationships/slide" Target="slides/slide16.xml"/><Relationship Id="rId43" Type="http://schemas.openxmlformats.org/officeDocument/2006/relationships/font" Target="fonts/OpenSansMedium-boldItalic.fntdata"/><Relationship Id="rId24" Type="http://schemas.openxmlformats.org/officeDocument/2006/relationships/slide" Target="slides/slide19.xml"/><Relationship Id="rId46" Type="http://schemas.openxmlformats.org/officeDocument/2006/relationships/font" Target="fonts/OpenSans-italic.fntdata"/><Relationship Id="rId23" Type="http://schemas.openxmlformats.org/officeDocument/2006/relationships/slide" Target="slides/slide18.xml"/><Relationship Id="rId45" Type="http://schemas.openxmlformats.org/officeDocument/2006/relationships/font" Target="fonts/OpenSans-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47" Type="http://schemas.openxmlformats.org/officeDocument/2006/relationships/font" Target="fonts/OpenSans-boldItalic.fntdata"/><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OpenSansSemiBold-bold.fntdata"/><Relationship Id="rId30" Type="http://schemas.openxmlformats.org/officeDocument/2006/relationships/font" Target="fonts/OpenSansSemiBold-regular.fntdata"/><Relationship Id="rId11" Type="http://schemas.openxmlformats.org/officeDocument/2006/relationships/slide" Target="slides/slide6.xml"/><Relationship Id="rId33" Type="http://schemas.openxmlformats.org/officeDocument/2006/relationships/font" Target="fonts/OpenSansSemiBold-boldItalic.fntdata"/><Relationship Id="rId10" Type="http://schemas.openxmlformats.org/officeDocument/2006/relationships/slide" Target="slides/slide5.xml"/><Relationship Id="rId32" Type="http://schemas.openxmlformats.org/officeDocument/2006/relationships/font" Target="fonts/OpenSansSemiBold-italic.fntdata"/><Relationship Id="rId13" Type="http://schemas.openxmlformats.org/officeDocument/2006/relationships/slide" Target="slides/slide8.xml"/><Relationship Id="rId35" Type="http://schemas.openxmlformats.org/officeDocument/2006/relationships/font" Target="fonts/FiraSansSemiBold-bold.fntdata"/><Relationship Id="rId12" Type="http://schemas.openxmlformats.org/officeDocument/2006/relationships/slide" Target="slides/slide7.xml"/><Relationship Id="rId34" Type="http://schemas.openxmlformats.org/officeDocument/2006/relationships/font" Target="fonts/FiraSansSemiBold-regular.fntdata"/><Relationship Id="rId15" Type="http://schemas.openxmlformats.org/officeDocument/2006/relationships/slide" Target="slides/slide10.xml"/><Relationship Id="rId37" Type="http://schemas.openxmlformats.org/officeDocument/2006/relationships/font" Target="fonts/FiraSansSemiBold-boldItalic.fntdata"/><Relationship Id="rId14" Type="http://schemas.openxmlformats.org/officeDocument/2006/relationships/slide" Target="slides/slide9.xml"/><Relationship Id="rId36" Type="http://schemas.openxmlformats.org/officeDocument/2006/relationships/font" Target="fonts/FiraSansSemiBold-italic.fntdata"/><Relationship Id="rId17" Type="http://schemas.openxmlformats.org/officeDocument/2006/relationships/slide" Target="slides/slide12.xml"/><Relationship Id="rId39" Type="http://schemas.openxmlformats.org/officeDocument/2006/relationships/font" Target="fonts/OpenSansExtraBold-boldItalic.fntdata"/><Relationship Id="rId16" Type="http://schemas.openxmlformats.org/officeDocument/2006/relationships/slide" Target="slides/slide11.xml"/><Relationship Id="rId38" Type="http://schemas.openxmlformats.org/officeDocument/2006/relationships/font" Target="fonts/OpenSansExtraBold-bold.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 name="Shape 52"/>
        <p:cNvGrpSpPr/>
        <p:nvPr/>
      </p:nvGrpSpPr>
      <p:grpSpPr>
        <a:xfrm>
          <a:off x="0" y="0"/>
          <a:ext cx="0" cy="0"/>
          <a:chOff x="0" y="0"/>
          <a:chExt cx="0" cy="0"/>
        </a:xfrm>
      </p:grpSpPr>
      <p:sp>
        <p:nvSpPr>
          <p:cNvPr id="53" name="Google Shape;53;g3ba223f5a18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 name="Google Shape;54;g3ba223f5a18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Owen and Maddie introduce themselves</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g3c915decd76_1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3" name="Google Shape;183;g3c915decd76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Always good to go over rules beforehand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3bdbfdbed7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3bdbfdbed7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3bf9b33a8dd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3bf9b33a8dd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Snapping turtle (chonk)</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3c6d413188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3c6d413188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Beaver</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3c6d4131885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3c6d4131885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3c6d4131885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3c6d4131885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Rabbit</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3c92ff3b1e3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3c92ff3b1e3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Add one more level 3 photo - then send to Tracy!</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3c6d4131885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3c6d4131885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Raccoon</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3c6d4131885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3c6d4131885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Rat</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3bf9b33a8dd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5" name="Google Shape;235;g3bf9b33a8dd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Beaver</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3ba223f5a18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3ba223f5a18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Start by asking the class about their experience with rivers. What are some major rivers they have heard of (</a:t>
            </a:r>
            <a:r>
              <a:rPr lang="en"/>
              <a:t>Mississippi</a:t>
            </a:r>
            <a:r>
              <a:rPr lang="en"/>
              <a:t>, Amazon, Nile), What are some rivers near them or that they have been in/around?</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What do all these rivers have in common?</a:t>
            </a:r>
            <a:endParaRPr/>
          </a:p>
          <a:p>
            <a:pPr indent="0" lvl="0" marL="0" rtl="0" algn="l">
              <a:spcBef>
                <a:spcPts val="0"/>
              </a:spcBef>
              <a:spcAft>
                <a:spcPts val="0"/>
              </a:spcAft>
              <a:buNone/>
            </a:pPr>
            <a:r>
              <a:rPr lang="en"/>
              <a:t>Where does the water in rivers come from? (Tie in matter and energy here, water has to come from somewhere)</a:t>
            </a:r>
            <a:endParaRPr/>
          </a:p>
          <a:p>
            <a:pPr indent="-298450" lvl="0" marL="457200" rtl="0" algn="l">
              <a:spcBef>
                <a:spcPts val="0"/>
              </a:spcBef>
              <a:spcAft>
                <a:spcPts val="0"/>
              </a:spcAft>
              <a:buSzPts val="1100"/>
              <a:buChar char="-"/>
            </a:pPr>
            <a:r>
              <a:rPr lang="en"/>
              <a:t>Talk about chicago river, where does chicago river water come from (lake michigan)</a:t>
            </a:r>
            <a:endParaRPr/>
          </a:p>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3bf9b33a8dd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3bf9b33a8dd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3c6d4131885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6" name="Google Shape;246;g3c6d4131885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Muskrat</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3bf5af1165d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1" name="Google Shape;251;g3bf5af1165d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3ba223f5a18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3ba223f5a18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Would do a recap of some of </a:t>
            </a:r>
            <a:r>
              <a:rPr lang="en"/>
              <a:t>what</a:t>
            </a:r>
            <a:r>
              <a:rPr lang="en"/>
              <a:t> the students learned in we still need to fill time.</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3cadd732bb2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3" name="Google Shape;263;g3cadd732bb2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3c915decd76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3c915decd76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wildlife lives in and around rivers in Illinois?</a:t>
            </a:r>
            <a:endParaRPr/>
          </a:p>
          <a:p>
            <a:pPr indent="0" lvl="0" marL="0" rtl="0" algn="l">
              <a:spcBef>
                <a:spcPts val="0"/>
              </a:spcBef>
              <a:spcAft>
                <a:spcPts val="0"/>
              </a:spcAft>
              <a:buNone/>
            </a:pPr>
            <a:r>
              <a:rPr lang="en"/>
              <a:t>Photos are animated and students can raise their handle to name what kind of animal it is. Make sure to set the seed here for muskrat vs. beaver. It will be important for the kids to know they are two different animals come time for the ID game.</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3be23135539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3be23135539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Rivers are a great example of something you all have been learning a lot about, matter and energy in ecosystems. (Ask the class if they have learned about producers, consumers, apex predators, decomposers). So now that we are familiar with some of the different kinds of animals that live in Illinois rivers, let’s try to pick out a different animal for each of those trophic levels. (Tell the class, it may be easier to start from the top down)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solidFill>
                  <a:schemeClr val="dk1"/>
                </a:solidFill>
              </a:rPr>
              <a:t>(show class example) Example: Great Blue Heron (apex predator/tert consumer) - bluegill (secondary consumer) - crayfish (primary consumer) - aquatic plants (producer) - decomposer (aquatic bacteria)</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But we know that nature can be much more complicated that this! (Keep clicking for more arrows) End up with more of a food web.</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i="1" lang="en">
                <a:solidFill>
                  <a:schemeClr val="dk1"/>
                </a:solidFill>
              </a:rPr>
              <a:t>This graphic has been used in TONS of other programming. I don’t think we should have any issues with it being public use. Originally from the missouri DNR.</a:t>
            </a:r>
            <a:endParaRPr i="1"/>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3bbf6f22a2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3bbf6f22a2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Just to simplify and review a bit. Let’s group some of those species we have been talking about into three major trophic groups.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3be23135539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3be23135539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Talk about how scientists collect data on rivers (not asking a ton of questions here - mostly just presenting to the class)</a:t>
            </a:r>
            <a:endParaRPr/>
          </a:p>
          <a:p>
            <a:pPr indent="0" lvl="0" marL="0" rtl="0" algn="l">
              <a:spcBef>
                <a:spcPts val="0"/>
              </a:spcBef>
              <a:spcAft>
                <a:spcPts val="0"/>
              </a:spcAft>
              <a:buNone/>
            </a:pPr>
            <a:r>
              <a:rPr lang="en"/>
              <a:t>Talk about </a:t>
            </a:r>
            <a:r>
              <a:rPr lang="en"/>
              <a:t>how specifically scientists collects data on the chicago river</a:t>
            </a:r>
            <a:endParaRPr/>
          </a:p>
          <a:p>
            <a:pPr indent="0" lvl="0" marL="0" rtl="0" algn="l">
              <a:spcBef>
                <a:spcPts val="0"/>
              </a:spcBef>
              <a:spcAft>
                <a:spcPts val="0"/>
              </a:spcAft>
              <a:buNone/>
            </a:pPr>
            <a:r>
              <a:rPr lang="en"/>
              <a:t>Focus finally on camera traps (show camera trap on next slide, also maybe pass around the camera trap now)</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3bf5af1165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3bf5af1165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Why might a camera trap need to detect motion?</a:t>
            </a:r>
            <a:endParaRPr/>
          </a:p>
          <a:p>
            <a:pPr indent="0" lvl="0" marL="0" rtl="0" algn="l">
              <a:spcBef>
                <a:spcPts val="0"/>
              </a:spcBef>
              <a:spcAft>
                <a:spcPts val="0"/>
              </a:spcAft>
              <a:buNone/>
            </a:pPr>
            <a:r>
              <a:rPr lang="en"/>
              <a:t>Why might a camera trap need a bright light?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3bf9b33a8d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3bf9b33a8d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Talk about how we want the class to instead of just guessing, put out “scientists hat” on and try and identify the species using </a:t>
            </a:r>
            <a:r>
              <a:rPr lang="en"/>
              <a:t>characteristics</a:t>
            </a:r>
            <a:endParaRPr/>
          </a:p>
          <a:p>
            <a:pPr indent="-298450" lvl="0" marL="457200" rtl="0" algn="l">
              <a:spcBef>
                <a:spcPts val="0"/>
              </a:spcBef>
              <a:spcAft>
                <a:spcPts val="0"/>
              </a:spcAft>
              <a:buSzPts val="1100"/>
              <a:buChar char="-"/>
            </a:pPr>
            <a:r>
              <a:rPr lang="en"/>
              <a:t>Use beaver as an example</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3ba223f5a18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3ba223f5a18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Get into little groups and use whiteboards, better idea than all </a:t>
            </a:r>
            <a:r>
              <a:rPr lang="en"/>
              <a:t>individual</a:t>
            </a:r>
            <a:r>
              <a:rPr lang="en"/>
              <a:t> kids trying to guess at the same time. Plus they get to work together!</a:t>
            </a:r>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3" name="Google Shape;13;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4" name="Google Shape;14;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6" name="Shape 46"/>
        <p:cNvGrpSpPr/>
        <p:nvPr/>
      </p:nvGrpSpPr>
      <p:grpSpPr>
        <a:xfrm>
          <a:off x="0" y="0"/>
          <a:ext cx="0" cy="0"/>
          <a:chOff x="0" y="0"/>
          <a:chExt cx="0" cy="0"/>
        </a:xfrm>
      </p:grpSpPr>
      <p:sp>
        <p:nvSpPr>
          <p:cNvPr id="47" name="Google Shape;47;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8" name="Google Shape;48;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9" name="Google Shape;49;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 name="Shape 15"/>
        <p:cNvGrpSpPr/>
        <p:nvPr/>
      </p:nvGrpSpPr>
      <p:grpSpPr>
        <a:xfrm>
          <a:off x="0" y="0"/>
          <a:ext cx="0" cy="0"/>
          <a:chOff x="0" y="0"/>
          <a:chExt cx="0" cy="0"/>
        </a:xfrm>
      </p:grpSpPr>
      <p:sp>
        <p:nvSpPr>
          <p:cNvPr id="16" name="Google Shape;16;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7" name="Google Shape;17;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8" name="Shape 18"/>
        <p:cNvGrpSpPr/>
        <p:nvPr/>
      </p:nvGrpSpPr>
      <p:grpSpPr>
        <a:xfrm>
          <a:off x="0" y="0"/>
          <a:ext cx="0" cy="0"/>
          <a:chOff x="0" y="0"/>
          <a:chExt cx="0" cy="0"/>
        </a:xfrm>
      </p:grpSpPr>
      <p:sp>
        <p:nvSpPr>
          <p:cNvPr id="19" name="Google Shape;19;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0" name="Google Shape;20;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1" name="Google Shape;21;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2" name="Shape 22"/>
        <p:cNvGrpSpPr/>
        <p:nvPr/>
      </p:nvGrpSpPr>
      <p:grpSpPr>
        <a:xfrm>
          <a:off x="0" y="0"/>
          <a:ext cx="0" cy="0"/>
          <a:chOff x="0" y="0"/>
          <a:chExt cx="0" cy="0"/>
        </a:xfrm>
      </p:grpSpPr>
      <p:sp>
        <p:nvSpPr>
          <p:cNvPr id="23" name="Google Shape;23;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4" name="Google Shape;24;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5" name="Google Shape;25;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6" name="Google Shape;26;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7" name="Shape 27"/>
        <p:cNvGrpSpPr/>
        <p:nvPr/>
      </p:nvGrpSpPr>
      <p:grpSpPr>
        <a:xfrm>
          <a:off x="0" y="0"/>
          <a:ext cx="0" cy="0"/>
          <a:chOff x="0" y="0"/>
          <a:chExt cx="0" cy="0"/>
        </a:xfrm>
      </p:grpSpPr>
      <p:sp>
        <p:nvSpPr>
          <p:cNvPr id="28" name="Google Shape;28;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9" name="Google Shape;29;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0" name="Shape 30"/>
        <p:cNvGrpSpPr/>
        <p:nvPr/>
      </p:nvGrpSpPr>
      <p:grpSpPr>
        <a:xfrm>
          <a:off x="0" y="0"/>
          <a:ext cx="0" cy="0"/>
          <a:chOff x="0" y="0"/>
          <a:chExt cx="0" cy="0"/>
        </a:xfrm>
      </p:grpSpPr>
      <p:sp>
        <p:nvSpPr>
          <p:cNvPr id="31" name="Google Shape;31;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2" name="Google Shape;32;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3" name="Google Shape;33;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4" name="Shape 34"/>
        <p:cNvGrpSpPr/>
        <p:nvPr/>
      </p:nvGrpSpPr>
      <p:grpSpPr>
        <a:xfrm>
          <a:off x="0" y="0"/>
          <a:ext cx="0" cy="0"/>
          <a:chOff x="0" y="0"/>
          <a:chExt cx="0" cy="0"/>
        </a:xfrm>
      </p:grpSpPr>
      <p:sp>
        <p:nvSpPr>
          <p:cNvPr id="35" name="Google Shape;35;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6" name="Google Shape;36;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7" name="Shape 37"/>
        <p:cNvGrpSpPr/>
        <p:nvPr/>
      </p:nvGrpSpPr>
      <p:grpSpPr>
        <a:xfrm>
          <a:off x="0" y="0"/>
          <a:ext cx="0" cy="0"/>
          <a:chOff x="0" y="0"/>
          <a:chExt cx="0" cy="0"/>
        </a:xfrm>
      </p:grpSpPr>
      <p:sp>
        <p:nvSpPr>
          <p:cNvPr id="38" name="Google Shape;38;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0" name="Google Shape;40;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1" name="Google Shape;41;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2" name="Google Shape;42;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3" name="Shape 43"/>
        <p:cNvGrpSpPr/>
        <p:nvPr/>
      </p:nvGrpSpPr>
      <p:grpSpPr>
        <a:xfrm>
          <a:off x="0" y="0"/>
          <a:ext cx="0" cy="0"/>
          <a:chOff x="0" y="0"/>
          <a:chExt cx="0" cy="0"/>
        </a:xfrm>
      </p:grpSpPr>
      <p:sp>
        <p:nvSpPr>
          <p:cNvPr id="44" name="Google Shape;44;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5" name="Google Shape;45;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2.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pic>
        <p:nvPicPr>
          <p:cNvPr id="9" name="Google Shape;9;p1"/>
          <p:cNvPicPr preferRelativeResize="0"/>
          <p:nvPr/>
        </p:nvPicPr>
        <p:blipFill>
          <a:blip r:embed="rId1">
            <a:alphaModFix/>
          </a:blip>
          <a:stretch>
            <a:fillRect/>
          </a:stretch>
        </p:blipFill>
        <p:spPr>
          <a:xfrm>
            <a:off x="0" y="0"/>
            <a:ext cx="9144000" cy="5143500"/>
          </a:xfrm>
          <a:prstGeom prst="rect">
            <a:avLst/>
          </a:prstGeom>
          <a:noFill/>
          <a:ln>
            <a:noFill/>
          </a:ln>
        </p:spPr>
      </p:pic>
      <p:sp>
        <p:nvSpPr>
          <p:cNvPr id="10" name="Google Shape;10;p1"/>
          <p:cNvSpPr/>
          <p:nvPr/>
        </p:nvSpPr>
        <p:spPr>
          <a:xfrm>
            <a:off x="7997900" y="3902925"/>
            <a:ext cx="724800" cy="10161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3.png"/><Relationship Id="rId9" Type="http://schemas.openxmlformats.org/officeDocument/2006/relationships/image" Target="../media/image5.png"/><Relationship Id="rId5" Type="http://schemas.openxmlformats.org/officeDocument/2006/relationships/image" Target="../media/image4.png"/><Relationship Id="rId6" Type="http://schemas.openxmlformats.org/officeDocument/2006/relationships/image" Target="../media/image8.png"/><Relationship Id="rId7" Type="http://schemas.openxmlformats.org/officeDocument/2006/relationships/image" Target="../media/image10.jpg"/><Relationship Id="rId8" Type="http://schemas.openxmlformats.org/officeDocument/2006/relationships/image" Target="../media/image28.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37.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35.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31.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3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20.jp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38.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33.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hyperlink" Target="https://owenhejna.github.io/index.html" TargetMode="External"/></Relationships>
</file>

<file path=ppt/slides/_rels/slide3.xml.rels><?xml version="1.0" encoding="UTF-8" standalone="yes"?><Relationships xmlns="http://schemas.openxmlformats.org/package/2006/relationships"><Relationship Id="rId10" Type="http://schemas.openxmlformats.org/officeDocument/2006/relationships/image" Target="../media/image11.png"/><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8.jpg"/><Relationship Id="rId4" Type="http://schemas.openxmlformats.org/officeDocument/2006/relationships/image" Target="../media/image10.jpg"/><Relationship Id="rId9" Type="http://schemas.openxmlformats.org/officeDocument/2006/relationships/image" Target="../media/image5.png"/><Relationship Id="rId5" Type="http://schemas.openxmlformats.org/officeDocument/2006/relationships/image" Target="../media/image29.jpg"/><Relationship Id="rId6" Type="http://schemas.openxmlformats.org/officeDocument/2006/relationships/image" Target="../media/image27.jpg"/><Relationship Id="rId7" Type="http://schemas.openxmlformats.org/officeDocument/2006/relationships/image" Target="../media/image7.png"/><Relationship Id="rId8"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9.png"/></Relationships>
</file>

<file path=ppt/slides/_rels/slide5.xml.rels><?xml version="1.0" encoding="UTF-8" standalone="yes"?><Relationships xmlns="http://schemas.openxmlformats.org/package/2006/relationships"><Relationship Id="rId11" Type="http://schemas.openxmlformats.org/officeDocument/2006/relationships/image" Target="../media/image19.png"/><Relationship Id="rId10" Type="http://schemas.openxmlformats.org/officeDocument/2006/relationships/image" Target="../media/image17.png"/><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0.jpg"/><Relationship Id="rId4" Type="http://schemas.openxmlformats.org/officeDocument/2006/relationships/image" Target="../media/image12.png"/><Relationship Id="rId9" Type="http://schemas.openxmlformats.org/officeDocument/2006/relationships/image" Target="../media/image18.png"/><Relationship Id="rId5" Type="http://schemas.openxmlformats.org/officeDocument/2006/relationships/image" Target="../media/image13.png"/><Relationship Id="rId6" Type="http://schemas.openxmlformats.org/officeDocument/2006/relationships/image" Target="../media/image14.png"/><Relationship Id="rId7" Type="http://schemas.openxmlformats.org/officeDocument/2006/relationships/image" Target="../media/image15.png"/><Relationship Id="rId8"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6.png"/><Relationship Id="rId4" Type="http://schemas.openxmlformats.org/officeDocument/2006/relationships/image" Target="../media/image5.png"/><Relationship Id="rId5" Type="http://schemas.openxmlformats.org/officeDocument/2006/relationships/image" Target="../media/image2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 name="Shape 55"/>
        <p:cNvGrpSpPr/>
        <p:nvPr/>
      </p:nvGrpSpPr>
      <p:grpSpPr>
        <a:xfrm>
          <a:off x="0" y="0"/>
          <a:ext cx="0" cy="0"/>
          <a:chOff x="0" y="0"/>
          <a:chExt cx="0" cy="0"/>
        </a:xfrm>
      </p:grpSpPr>
      <p:pic>
        <p:nvPicPr>
          <p:cNvPr id="56" name="Google Shape;56;p13"/>
          <p:cNvPicPr preferRelativeResize="0"/>
          <p:nvPr/>
        </p:nvPicPr>
        <p:blipFill>
          <a:blip r:embed="rId3">
            <a:alphaModFix/>
          </a:blip>
          <a:stretch>
            <a:fillRect/>
          </a:stretch>
        </p:blipFill>
        <p:spPr>
          <a:xfrm>
            <a:off x="6069675" y="-3"/>
            <a:ext cx="3096827" cy="2065566"/>
          </a:xfrm>
          <a:prstGeom prst="rect">
            <a:avLst/>
          </a:prstGeom>
          <a:noFill/>
          <a:ln>
            <a:noFill/>
          </a:ln>
        </p:spPr>
      </p:pic>
      <p:pic>
        <p:nvPicPr>
          <p:cNvPr id="57" name="Google Shape;57;p13"/>
          <p:cNvPicPr preferRelativeResize="0"/>
          <p:nvPr/>
        </p:nvPicPr>
        <p:blipFill rotWithShape="1">
          <a:blip r:embed="rId4">
            <a:alphaModFix/>
          </a:blip>
          <a:srcRect b="0" l="15626" r="0" t="37663"/>
          <a:stretch/>
        </p:blipFill>
        <p:spPr>
          <a:xfrm>
            <a:off x="3310375" y="0"/>
            <a:ext cx="3235625" cy="1916549"/>
          </a:xfrm>
          <a:prstGeom prst="rect">
            <a:avLst/>
          </a:prstGeom>
          <a:noFill/>
          <a:ln>
            <a:noFill/>
          </a:ln>
        </p:spPr>
      </p:pic>
      <p:pic>
        <p:nvPicPr>
          <p:cNvPr id="58" name="Google Shape;58;p13"/>
          <p:cNvPicPr preferRelativeResize="0"/>
          <p:nvPr/>
        </p:nvPicPr>
        <p:blipFill rotWithShape="1">
          <a:blip r:embed="rId5">
            <a:alphaModFix/>
          </a:blip>
          <a:srcRect b="6533" l="0" r="0" t="0"/>
          <a:stretch/>
        </p:blipFill>
        <p:spPr>
          <a:xfrm>
            <a:off x="0" y="2920775"/>
            <a:ext cx="3565373" cy="2222724"/>
          </a:xfrm>
          <a:prstGeom prst="rect">
            <a:avLst/>
          </a:prstGeom>
          <a:noFill/>
          <a:ln>
            <a:noFill/>
          </a:ln>
        </p:spPr>
      </p:pic>
      <p:pic>
        <p:nvPicPr>
          <p:cNvPr id="59" name="Google Shape;59;p13" title="Screenshot 2026-02-25 at 4.55.15 PM.png"/>
          <p:cNvPicPr preferRelativeResize="0"/>
          <p:nvPr/>
        </p:nvPicPr>
        <p:blipFill>
          <a:blip r:embed="rId6">
            <a:alphaModFix/>
          </a:blip>
          <a:stretch>
            <a:fillRect/>
          </a:stretch>
        </p:blipFill>
        <p:spPr>
          <a:xfrm>
            <a:off x="0" y="0"/>
            <a:ext cx="3814974" cy="3081335"/>
          </a:xfrm>
          <a:prstGeom prst="rect">
            <a:avLst/>
          </a:prstGeom>
          <a:noFill/>
          <a:ln>
            <a:noFill/>
          </a:ln>
        </p:spPr>
      </p:pic>
      <p:pic>
        <p:nvPicPr>
          <p:cNvPr id="60" name="Google Shape;60;p13" title="IMG_1414.jpg"/>
          <p:cNvPicPr preferRelativeResize="0"/>
          <p:nvPr/>
        </p:nvPicPr>
        <p:blipFill rotWithShape="1">
          <a:blip r:embed="rId7">
            <a:alphaModFix/>
          </a:blip>
          <a:srcRect b="16572" l="24703" r="15466" t="30003"/>
          <a:stretch/>
        </p:blipFill>
        <p:spPr>
          <a:xfrm>
            <a:off x="3444500" y="2920775"/>
            <a:ext cx="3733078" cy="2222725"/>
          </a:xfrm>
          <a:prstGeom prst="rect">
            <a:avLst/>
          </a:prstGeom>
          <a:noFill/>
          <a:ln>
            <a:noFill/>
          </a:ln>
        </p:spPr>
      </p:pic>
      <p:pic>
        <p:nvPicPr>
          <p:cNvPr id="61" name="Google Shape;61;p13" title="IMG_1424.jpg"/>
          <p:cNvPicPr preferRelativeResize="0"/>
          <p:nvPr/>
        </p:nvPicPr>
        <p:blipFill rotWithShape="1">
          <a:blip r:embed="rId8">
            <a:alphaModFix/>
          </a:blip>
          <a:srcRect b="11549" l="20149" r="10535" t="7629"/>
          <a:stretch/>
        </p:blipFill>
        <p:spPr>
          <a:xfrm>
            <a:off x="7114800" y="1593550"/>
            <a:ext cx="2029199" cy="3549952"/>
          </a:xfrm>
          <a:prstGeom prst="rect">
            <a:avLst/>
          </a:prstGeom>
          <a:noFill/>
          <a:ln>
            <a:noFill/>
          </a:ln>
        </p:spPr>
      </p:pic>
      <p:pic>
        <p:nvPicPr>
          <p:cNvPr id="62" name="Google Shape;62;p13"/>
          <p:cNvPicPr preferRelativeResize="0"/>
          <p:nvPr/>
        </p:nvPicPr>
        <p:blipFill rotWithShape="1">
          <a:blip r:embed="rId9">
            <a:alphaModFix/>
          </a:blip>
          <a:srcRect b="0" l="0" r="23377" t="0"/>
          <a:stretch/>
        </p:blipFill>
        <p:spPr>
          <a:xfrm>
            <a:off x="5821400" y="1844550"/>
            <a:ext cx="1590525" cy="1379300"/>
          </a:xfrm>
          <a:prstGeom prst="rect">
            <a:avLst/>
          </a:prstGeom>
          <a:noFill/>
          <a:ln>
            <a:noFill/>
          </a:ln>
        </p:spPr>
      </p:pic>
      <p:sp>
        <p:nvSpPr>
          <p:cNvPr id="63" name="Google Shape;63;p13"/>
          <p:cNvSpPr/>
          <p:nvPr/>
        </p:nvSpPr>
        <p:spPr>
          <a:xfrm>
            <a:off x="3171750" y="1879000"/>
            <a:ext cx="2800500" cy="1310400"/>
          </a:xfrm>
          <a:prstGeom prst="roundRect">
            <a:avLst>
              <a:gd fmla="val 16667" name="adj"/>
            </a:avLst>
          </a:prstGeom>
          <a:solidFill>
            <a:schemeClr val="accent5"/>
          </a:solidFill>
          <a:ln cap="flat" cmpd="sng" w="9525">
            <a:solidFill>
              <a:srgbClr val="4CBD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4" name="Google Shape;64;p13"/>
          <p:cNvSpPr txBox="1"/>
          <p:nvPr>
            <p:ph type="title"/>
          </p:nvPr>
        </p:nvSpPr>
        <p:spPr>
          <a:xfrm>
            <a:off x="3504750" y="2132300"/>
            <a:ext cx="21345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891"/>
              <a:buFont typeface="Arial"/>
              <a:buNone/>
            </a:pPr>
            <a:r>
              <a:rPr lang="en" sz="2198">
                <a:solidFill>
                  <a:srgbClr val="4CBDA0"/>
                </a:solidFill>
                <a:latin typeface="Open Sans ExtraBold"/>
                <a:ea typeface="Open Sans ExtraBold"/>
                <a:cs typeface="Open Sans ExtraBold"/>
                <a:sym typeface="Open Sans ExtraBold"/>
              </a:rPr>
              <a:t>Wildlife in Illinois Rivers</a:t>
            </a:r>
            <a:endParaRPr sz="2198">
              <a:latin typeface="Open Sans ExtraBold"/>
              <a:ea typeface="Open Sans ExtraBold"/>
              <a:cs typeface="Open Sans ExtraBold"/>
              <a:sym typeface="Open Sans ExtraBo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2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4CBDA0"/>
                </a:solidFill>
                <a:latin typeface="Open Sans ExtraBold"/>
                <a:ea typeface="Open Sans ExtraBold"/>
                <a:cs typeface="Open Sans ExtraBold"/>
                <a:sym typeface="Open Sans ExtraBold"/>
              </a:rPr>
              <a:t>Rules</a:t>
            </a:r>
            <a:endParaRPr>
              <a:solidFill>
                <a:srgbClr val="4CBDA0"/>
              </a:solidFill>
              <a:latin typeface="Open Sans ExtraBold"/>
              <a:ea typeface="Open Sans ExtraBold"/>
              <a:cs typeface="Open Sans ExtraBold"/>
              <a:sym typeface="Open Sans ExtraBold"/>
            </a:endParaRPr>
          </a:p>
        </p:txBody>
      </p:sp>
      <p:sp>
        <p:nvSpPr>
          <p:cNvPr id="186" name="Google Shape;186;p2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Font typeface="Open Sans Medium"/>
              <a:buAutoNum type="arabicPeriod"/>
            </a:pPr>
            <a:r>
              <a:rPr lang="en">
                <a:latin typeface="Open Sans Medium"/>
                <a:ea typeface="Open Sans Medium"/>
                <a:cs typeface="Open Sans Medium"/>
                <a:sym typeface="Open Sans Medium"/>
              </a:rPr>
              <a:t>Get into small teams - each with one whiteboard - come up with wildlife-related team name!</a:t>
            </a:r>
            <a:endParaRPr>
              <a:latin typeface="Open Sans Medium"/>
              <a:ea typeface="Open Sans Medium"/>
              <a:cs typeface="Open Sans Medium"/>
              <a:sym typeface="Open Sans Medium"/>
            </a:endParaRPr>
          </a:p>
          <a:p>
            <a:pPr indent="-342900" lvl="0" marL="457200" rtl="0" algn="l">
              <a:spcBef>
                <a:spcPts val="0"/>
              </a:spcBef>
              <a:spcAft>
                <a:spcPts val="0"/>
              </a:spcAft>
              <a:buSzPts val="1800"/>
              <a:buFont typeface="Open Sans Medium"/>
              <a:buAutoNum type="arabicPeriod"/>
            </a:pPr>
            <a:r>
              <a:rPr lang="en">
                <a:latin typeface="Open Sans Medium"/>
                <a:ea typeface="Open Sans Medium"/>
                <a:cs typeface="Open Sans Medium"/>
                <a:sym typeface="Open Sans Medium"/>
              </a:rPr>
              <a:t>Pick a designated writer for your team - they will write which animal the group thinks it is!</a:t>
            </a:r>
            <a:endParaRPr>
              <a:latin typeface="Open Sans Medium"/>
              <a:ea typeface="Open Sans Medium"/>
              <a:cs typeface="Open Sans Medium"/>
              <a:sym typeface="Open Sans Medium"/>
            </a:endParaRPr>
          </a:p>
          <a:p>
            <a:pPr indent="-342900" lvl="0" marL="457200" rtl="0" algn="l">
              <a:spcBef>
                <a:spcPts val="0"/>
              </a:spcBef>
              <a:spcAft>
                <a:spcPts val="0"/>
              </a:spcAft>
              <a:buSzPts val="1800"/>
              <a:buFont typeface="Open Sans Medium"/>
              <a:buAutoNum type="arabicPeriod"/>
            </a:pPr>
            <a:r>
              <a:rPr lang="en">
                <a:latin typeface="Open Sans Medium"/>
                <a:ea typeface="Open Sans Medium"/>
                <a:cs typeface="Open Sans Medium"/>
                <a:sym typeface="Open Sans Medium"/>
              </a:rPr>
              <a:t>A picture from our camera traps will be shown, write down which animal you think it is!</a:t>
            </a:r>
            <a:endParaRPr>
              <a:latin typeface="Open Sans Medium"/>
              <a:ea typeface="Open Sans Medium"/>
              <a:cs typeface="Open Sans Medium"/>
              <a:sym typeface="Open Sans Medium"/>
            </a:endParaRPr>
          </a:p>
          <a:p>
            <a:pPr indent="-342900" lvl="0" marL="457200" rtl="0" algn="l">
              <a:spcBef>
                <a:spcPts val="0"/>
              </a:spcBef>
              <a:spcAft>
                <a:spcPts val="0"/>
              </a:spcAft>
              <a:buSzPts val="1800"/>
              <a:buFont typeface="Open Sans Medium"/>
              <a:buAutoNum type="arabicPeriod"/>
            </a:pPr>
            <a:r>
              <a:rPr lang="en">
                <a:latin typeface="Open Sans Medium"/>
                <a:ea typeface="Open Sans Medium"/>
                <a:cs typeface="Open Sans Medium"/>
                <a:sym typeface="Open Sans Medium"/>
              </a:rPr>
              <a:t>Everybody’s guess is a good guess! Let’s listen to everyone!</a:t>
            </a:r>
            <a:endParaRPr>
              <a:latin typeface="Open Sans Medium"/>
              <a:ea typeface="Open Sans Medium"/>
              <a:cs typeface="Open Sans Medium"/>
              <a:sym typeface="Open Sans Medium"/>
            </a:endParaRPr>
          </a:p>
          <a:p>
            <a:pPr indent="-342900" lvl="0" marL="457200" rtl="0" algn="l">
              <a:spcBef>
                <a:spcPts val="0"/>
              </a:spcBef>
              <a:spcAft>
                <a:spcPts val="0"/>
              </a:spcAft>
              <a:buSzPts val="1800"/>
              <a:buFont typeface="Open Sans Medium"/>
              <a:buAutoNum type="arabicPeriod"/>
            </a:pPr>
            <a:r>
              <a:rPr lang="en">
                <a:latin typeface="Open Sans Medium"/>
                <a:ea typeface="Open Sans Medium"/>
                <a:cs typeface="Open Sans Medium"/>
                <a:sym typeface="Open Sans Medium"/>
              </a:rPr>
              <a:t>Let’s work together to come to a final guess</a:t>
            </a:r>
            <a:endParaRPr>
              <a:latin typeface="Open Sans Medium"/>
              <a:ea typeface="Open Sans Medium"/>
              <a:cs typeface="Open Sans Medium"/>
              <a:sym typeface="Open Sans Medium"/>
            </a:endParaRPr>
          </a:p>
          <a:p>
            <a:pPr indent="-342900" lvl="0" marL="457200" rtl="0" algn="l">
              <a:spcBef>
                <a:spcPts val="0"/>
              </a:spcBef>
              <a:spcAft>
                <a:spcPts val="0"/>
              </a:spcAft>
              <a:buSzPts val="1800"/>
              <a:buFont typeface="Open Sans Medium"/>
              <a:buAutoNum type="arabicPeriod"/>
            </a:pPr>
            <a:r>
              <a:rPr lang="en">
                <a:latin typeface="Open Sans Medium"/>
                <a:ea typeface="Open Sans Medium"/>
                <a:cs typeface="Open Sans Medium"/>
                <a:sym typeface="Open Sans Medium"/>
              </a:rPr>
              <a:t>When I say so, hold up whiteboards! Points can be recorded if we are feeling competitive!</a:t>
            </a:r>
            <a:endParaRPr>
              <a:latin typeface="Open Sans Medium"/>
              <a:ea typeface="Open Sans Medium"/>
              <a:cs typeface="Open Sans Medium"/>
              <a:sym typeface="Open Sans Medium"/>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23"/>
          <p:cNvSpPr txBox="1"/>
          <p:nvPr>
            <p:ph type="title"/>
          </p:nvPr>
        </p:nvSpPr>
        <p:spPr>
          <a:xfrm>
            <a:off x="2966250" y="1839475"/>
            <a:ext cx="32115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Clr>
                <a:schemeClr val="dk1"/>
              </a:buClr>
              <a:buSzPts val="990"/>
              <a:buFont typeface="Arial"/>
              <a:buNone/>
            </a:pPr>
            <a:r>
              <a:rPr lang="en" sz="4466">
                <a:solidFill>
                  <a:srgbClr val="4CBDA0"/>
                </a:solidFill>
              </a:rPr>
              <a:t>Level 1</a:t>
            </a:r>
            <a:endParaRPr sz="4466"/>
          </a:p>
          <a:p>
            <a:pPr indent="0" lvl="0" marL="0" rtl="0" algn="l">
              <a:spcBef>
                <a:spcPts val="0"/>
              </a:spcBef>
              <a:spcAft>
                <a:spcPts val="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pic>
        <p:nvPicPr>
          <p:cNvPr id="196" name="Google Shape;196;p24" title="snappingturtle1_1.jpeg"/>
          <p:cNvPicPr preferRelativeResize="0"/>
          <p:nvPr/>
        </p:nvPicPr>
        <p:blipFill>
          <a:blip r:embed="rId3">
            <a:alphaModFix/>
          </a:blip>
          <a:stretch>
            <a:fillRect/>
          </a:stretch>
        </p:blipFill>
        <p:spPr>
          <a:xfrm>
            <a:off x="601500" y="241675"/>
            <a:ext cx="6389151" cy="479185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pic>
        <p:nvPicPr>
          <p:cNvPr id="201" name="Google Shape;201;p25" title="beaver1.jpeg"/>
          <p:cNvPicPr preferRelativeResize="0"/>
          <p:nvPr/>
        </p:nvPicPr>
        <p:blipFill>
          <a:blip r:embed="rId3">
            <a:alphaModFix/>
          </a:blip>
          <a:stretch>
            <a:fillRect/>
          </a:stretch>
        </p:blipFill>
        <p:spPr>
          <a:xfrm>
            <a:off x="773350" y="148813"/>
            <a:ext cx="6461174" cy="484587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26"/>
          <p:cNvSpPr txBox="1"/>
          <p:nvPr>
            <p:ph type="title"/>
          </p:nvPr>
        </p:nvSpPr>
        <p:spPr>
          <a:xfrm>
            <a:off x="2966250" y="1839475"/>
            <a:ext cx="32115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Clr>
                <a:schemeClr val="dk1"/>
              </a:buClr>
              <a:buSzPts val="990"/>
              <a:buFont typeface="Arial"/>
              <a:buNone/>
            </a:pPr>
            <a:r>
              <a:rPr lang="en" sz="4466">
                <a:solidFill>
                  <a:srgbClr val="4CBDA0"/>
                </a:solidFill>
              </a:rPr>
              <a:t>Level 2</a:t>
            </a:r>
            <a:endParaRPr sz="4466">
              <a:solidFill>
                <a:srgbClr val="4CBDA0"/>
              </a:solidFill>
            </a:endParaRPr>
          </a:p>
          <a:p>
            <a:pPr indent="0" lvl="0" marL="0" rtl="0" algn="l">
              <a:spcBef>
                <a:spcPts val="0"/>
              </a:spcBef>
              <a:spcAft>
                <a:spcPts val="0"/>
              </a:spcAft>
              <a:buClr>
                <a:schemeClr val="dk1"/>
              </a:buClr>
              <a:buSzPts val="990"/>
              <a:buFont typeface="Arial"/>
              <a:buNone/>
            </a:pPr>
            <a:r>
              <a:t/>
            </a:r>
            <a:endParaRPr sz="4466">
              <a:solidFill>
                <a:srgbClr val="4CBDA0"/>
              </a:solidFill>
            </a:endParaRPr>
          </a:p>
          <a:p>
            <a:pPr indent="0" lvl="0" marL="0" rtl="0" algn="l">
              <a:spcBef>
                <a:spcPts val="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2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212" name="Google Shape;212;p2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13" name="Google Shape;213;p27" title="rabbit2_1.jpeg"/>
          <p:cNvPicPr preferRelativeResize="0"/>
          <p:nvPr/>
        </p:nvPicPr>
        <p:blipFill>
          <a:blip r:embed="rId3">
            <a:alphaModFix/>
          </a:blip>
          <a:stretch>
            <a:fillRect/>
          </a:stretch>
        </p:blipFill>
        <p:spPr>
          <a:xfrm>
            <a:off x="969550" y="322275"/>
            <a:ext cx="6264632" cy="469847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pic>
        <p:nvPicPr>
          <p:cNvPr id="218" name="Google Shape;218;p28" title="coyote2.jpeg"/>
          <p:cNvPicPr preferRelativeResize="0"/>
          <p:nvPr/>
        </p:nvPicPr>
        <p:blipFill>
          <a:blip r:embed="rId3">
            <a:alphaModFix/>
          </a:blip>
          <a:stretch>
            <a:fillRect/>
          </a:stretch>
        </p:blipFill>
        <p:spPr>
          <a:xfrm>
            <a:off x="1050250" y="0"/>
            <a:ext cx="6857984" cy="51435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2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224" name="Google Shape;224;p2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25" name="Google Shape;225;p29" title="raccoonbeaver2.jpeg"/>
          <p:cNvPicPr preferRelativeResize="0"/>
          <p:nvPr/>
        </p:nvPicPr>
        <p:blipFill>
          <a:blip r:embed="rId3">
            <a:alphaModFix/>
          </a:blip>
          <a:stretch>
            <a:fillRect/>
          </a:stretch>
        </p:blipFill>
        <p:spPr>
          <a:xfrm>
            <a:off x="925500" y="367200"/>
            <a:ext cx="6194401" cy="464580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3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231" name="Google Shape;231;p3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32" name="Google Shape;232;p30" title="rat2_1.jpg"/>
          <p:cNvPicPr preferRelativeResize="0"/>
          <p:nvPr/>
        </p:nvPicPr>
        <p:blipFill>
          <a:blip r:embed="rId3">
            <a:alphaModFix/>
          </a:blip>
          <a:stretch>
            <a:fillRect/>
          </a:stretch>
        </p:blipFill>
        <p:spPr>
          <a:xfrm>
            <a:off x="186400" y="445025"/>
            <a:ext cx="7769124" cy="437012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3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Level 2 pics</a:t>
            </a:r>
            <a:endParaRPr/>
          </a:p>
        </p:txBody>
      </p:sp>
      <p:pic>
        <p:nvPicPr>
          <p:cNvPr id="238" name="Google Shape;238;p31" title="beaver2_1.jpg"/>
          <p:cNvPicPr preferRelativeResize="0"/>
          <p:nvPr/>
        </p:nvPicPr>
        <p:blipFill>
          <a:blip r:embed="rId3">
            <a:alphaModFix/>
          </a:blip>
          <a:stretch>
            <a:fillRect/>
          </a:stretch>
        </p:blipFill>
        <p:spPr>
          <a:xfrm>
            <a:off x="225775" y="398825"/>
            <a:ext cx="7725926" cy="434585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ct val="39285"/>
              <a:buFont typeface="Arial"/>
              <a:buNone/>
            </a:pPr>
            <a:r>
              <a:rPr lang="en">
                <a:solidFill>
                  <a:srgbClr val="4CBDA0"/>
                </a:solidFill>
                <a:latin typeface="Open Sans ExtraBold"/>
                <a:ea typeface="Open Sans ExtraBold"/>
                <a:cs typeface="Open Sans ExtraBold"/>
                <a:sym typeface="Open Sans ExtraBold"/>
              </a:rPr>
              <a:t>Rivers Ecosystems</a:t>
            </a:r>
            <a:endParaRPr>
              <a:latin typeface="Open Sans ExtraBold"/>
              <a:ea typeface="Open Sans ExtraBold"/>
              <a:cs typeface="Open Sans ExtraBold"/>
              <a:sym typeface="Open Sans ExtraBold"/>
            </a:endParaRPr>
          </a:p>
        </p:txBody>
      </p:sp>
      <p:sp>
        <p:nvSpPr>
          <p:cNvPr id="70" name="Google Shape;70;p14"/>
          <p:cNvSpPr txBox="1"/>
          <p:nvPr>
            <p:ph idx="1" type="body"/>
          </p:nvPr>
        </p:nvSpPr>
        <p:spPr>
          <a:xfrm>
            <a:off x="311700" y="1017725"/>
            <a:ext cx="4854000" cy="42588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latin typeface="Open Sans SemiBold"/>
                <a:ea typeface="Open Sans SemiBold"/>
                <a:cs typeface="Open Sans SemiBold"/>
                <a:sym typeface="Open Sans SemiBold"/>
              </a:rPr>
              <a:t>What major rivers have we heard of?</a:t>
            </a:r>
            <a:endParaRPr>
              <a:latin typeface="Open Sans SemiBold"/>
              <a:ea typeface="Open Sans SemiBold"/>
              <a:cs typeface="Open Sans SemiBold"/>
              <a:sym typeface="Open Sans SemiBold"/>
            </a:endParaRPr>
          </a:p>
          <a:p>
            <a:pPr indent="0" lvl="0" marL="0" rtl="0" algn="l">
              <a:spcBef>
                <a:spcPts val="1200"/>
              </a:spcBef>
              <a:spcAft>
                <a:spcPts val="0"/>
              </a:spcAft>
              <a:buNone/>
            </a:pPr>
            <a:r>
              <a:rPr lang="en">
                <a:latin typeface="Open Sans SemiBold"/>
                <a:ea typeface="Open Sans SemiBold"/>
                <a:cs typeface="Open Sans SemiBold"/>
                <a:sym typeface="Open Sans SemiBold"/>
              </a:rPr>
              <a:t>What major are rivers in Illinois?</a:t>
            </a:r>
            <a:endParaRPr>
              <a:latin typeface="Open Sans SemiBold"/>
              <a:ea typeface="Open Sans SemiBold"/>
              <a:cs typeface="Open Sans SemiBold"/>
              <a:sym typeface="Open Sans SemiBold"/>
            </a:endParaRPr>
          </a:p>
          <a:p>
            <a:pPr indent="0" lvl="0" marL="0" rtl="0" algn="l">
              <a:spcBef>
                <a:spcPts val="1200"/>
              </a:spcBef>
              <a:spcAft>
                <a:spcPts val="0"/>
              </a:spcAft>
              <a:buNone/>
            </a:pPr>
            <a:r>
              <a:rPr lang="en">
                <a:latin typeface="Open Sans SemiBold"/>
                <a:ea typeface="Open Sans SemiBold"/>
                <a:cs typeface="Open Sans SemiBold"/>
                <a:sym typeface="Open Sans SemiBold"/>
              </a:rPr>
              <a:t>What do all rivers have in common?</a:t>
            </a:r>
            <a:endParaRPr>
              <a:latin typeface="Open Sans SemiBold"/>
              <a:ea typeface="Open Sans SemiBold"/>
              <a:cs typeface="Open Sans SemiBold"/>
              <a:sym typeface="Open Sans SemiBold"/>
            </a:endParaRPr>
          </a:p>
          <a:p>
            <a:pPr indent="0" lvl="0" marL="457200" rtl="0" algn="l">
              <a:spcBef>
                <a:spcPts val="1200"/>
              </a:spcBef>
              <a:spcAft>
                <a:spcPts val="0"/>
              </a:spcAft>
              <a:buNone/>
            </a:pPr>
            <a:r>
              <a:t/>
            </a:r>
            <a:endParaRPr/>
          </a:p>
          <a:p>
            <a:pPr indent="0" lvl="0" marL="0" rtl="0" algn="l">
              <a:spcBef>
                <a:spcPts val="1200"/>
              </a:spcBef>
              <a:spcAft>
                <a:spcPts val="0"/>
              </a:spcAft>
              <a:buNone/>
            </a:pPr>
            <a:r>
              <a:t/>
            </a:r>
            <a:endParaRPr/>
          </a:p>
          <a:p>
            <a:pPr indent="0" lvl="0" marL="457200" rtl="0" algn="l">
              <a:spcBef>
                <a:spcPts val="1200"/>
              </a:spcBef>
              <a:spcAft>
                <a:spcPts val="1200"/>
              </a:spcAft>
              <a:buNone/>
            </a:pPr>
            <a:r>
              <a:t/>
            </a:r>
            <a:endParaRPr/>
          </a:p>
        </p:txBody>
      </p:sp>
      <p:sp>
        <p:nvSpPr>
          <p:cNvPr id="71" name="Google Shape;71;p14"/>
          <p:cNvSpPr txBox="1"/>
          <p:nvPr/>
        </p:nvSpPr>
        <p:spPr>
          <a:xfrm>
            <a:off x="367400" y="2438150"/>
            <a:ext cx="4034400" cy="2371500"/>
          </a:xfrm>
          <a:prstGeom prst="rect">
            <a:avLst/>
          </a:prstGeom>
          <a:noFill/>
          <a:ln>
            <a:noFill/>
          </a:ln>
        </p:spPr>
        <p:txBody>
          <a:bodyPr anchorCtr="0" anchor="t" bIns="91425" lIns="91425" spcFirstLastPara="1" rIns="91425" wrap="square" tIns="91425">
            <a:noAutofit/>
          </a:bodyPr>
          <a:lstStyle/>
          <a:p>
            <a:pPr indent="-330200" lvl="0" marL="457200" rtl="0" algn="l">
              <a:lnSpc>
                <a:spcPct val="115000"/>
              </a:lnSpc>
              <a:spcBef>
                <a:spcPts val="0"/>
              </a:spcBef>
              <a:spcAft>
                <a:spcPts val="0"/>
              </a:spcAft>
              <a:buClr>
                <a:schemeClr val="dk2"/>
              </a:buClr>
              <a:buSzPts val="1600"/>
              <a:buFont typeface="Open Sans"/>
              <a:buChar char="●"/>
            </a:pPr>
            <a:r>
              <a:rPr lang="en" sz="1600">
                <a:solidFill>
                  <a:schemeClr val="dk2"/>
                </a:solidFill>
                <a:latin typeface="Open Sans"/>
                <a:ea typeface="Open Sans"/>
                <a:cs typeface="Open Sans"/>
                <a:sym typeface="Open Sans"/>
              </a:rPr>
              <a:t>They all carry water (and sediment) from one place to another</a:t>
            </a:r>
            <a:endParaRPr sz="1600">
              <a:solidFill>
                <a:schemeClr val="dk2"/>
              </a:solidFill>
              <a:latin typeface="Open Sans"/>
              <a:ea typeface="Open Sans"/>
              <a:cs typeface="Open Sans"/>
              <a:sym typeface="Open Sans"/>
            </a:endParaRPr>
          </a:p>
          <a:p>
            <a:pPr indent="-330200" lvl="0" marL="457200" rtl="0" algn="l">
              <a:lnSpc>
                <a:spcPct val="115000"/>
              </a:lnSpc>
              <a:spcBef>
                <a:spcPts val="0"/>
              </a:spcBef>
              <a:spcAft>
                <a:spcPts val="0"/>
              </a:spcAft>
              <a:buClr>
                <a:schemeClr val="dk2"/>
              </a:buClr>
              <a:buSzPts val="1600"/>
              <a:buFont typeface="Open Sans"/>
              <a:buChar char="●"/>
            </a:pPr>
            <a:r>
              <a:rPr lang="en" sz="1600">
                <a:solidFill>
                  <a:schemeClr val="dk2"/>
                </a:solidFill>
                <a:latin typeface="Open Sans"/>
                <a:ea typeface="Open Sans"/>
                <a:cs typeface="Open Sans"/>
                <a:sym typeface="Open Sans"/>
              </a:rPr>
              <a:t>They all have a source (usually flow downhill from this source)</a:t>
            </a:r>
            <a:endParaRPr sz="1600">
              <a:solidFill>
                <a:schemeClr val="dk2"/>
              </a:solidFill>
              <a:latin typeface="Open Sans"/>
              <a:ea typeface="Open Sans"/>
              <a:cs typeface="Open Sans"/>
              <a:sym typeface="Open Sans"/>
            </a:endParaRPr>
          </a:p>
          <a:p>
            <a:pPr indent="-330200" lvl="0" marL="457200" rtl="0" algn="l">
              <a:lnSpc>
                <a:spcPct val="115000"/>
              </a:lnSpc>
              <a:spcBef>
                <a:spcPts val="0"/>
              </a:spcBef>
              <a:spcAft>
                <a:spcPts val="0"/>
              </a:spcAft>
              <a:buClr>
                <a:schemeClr val="dk2"/>
              </a:buClr>
              <a:buSzPts val="1600"/>
              <a:buFont typeface="Open Sans"/>
              <a:buChar char="●"/>
            </a:pPr>
            <a:r>
              <a:rPr lang="en" sz="1600">
                <a:solidFill>
                  <a:schemeClr val="dk2"/>
                </a:solidFill>
                <a:latin typeface="Open Sans"/>
                <a:ea typeface="Open Sans"/>
                <a:cs typeface="Open Sans"/>
                <a:sym typeface="Open Sans"/>
              </a:rPr>
              <a:t>They are all part of a system (watershed)</a:t>
            </a:r>
            <a:endParaRPr sz="1600">
              <a:solidFill>
                <a:schemeClr val="dk2"/>
              </a:solidFill>
              <a:latin typeface="Open Sans"/>
              <a:ea typeface="Open Sans"/>
              <a:cs typeface="Open Sans"/>
              <a:sym typeface="Open Sans"/>
            </a:endParaRPr>
          </a:p>
          <a:p>
            <a:pPr indent="-330200" lvl="0" marL="457200" rtl="0" algn="l">
              <a:lnSpc>
                <a:spcPct val="115000"/>
              </a:lnSpc>
              <a:spcBef>
                <a:spcPts val="0"/>
              </a:spcBef>
              <a:spcAft>
                <a:spcPts val="0"/>
              </a:spcAft>
              <a:buClr>
                <a:schemeClr val="dk2"/>
              </a:buClr>
              <a:buSzPts val="1600"/>
              <a:buFont typeface="Open Sans"/>
              <a:buChar char="●"/>
            </a:pPr>
            <a:r>
              <a:rPr lang="en" sz="1600">
                <a:solidFill>
                  <a:schemeClr val="dk2"/>
                </a:solidFill>
                <a:latin typeface="Open Sans"/>
                <a:ea typeface="Open Sans"/>
                <a:cs typeface="Open Sans"/>
                <a:sym typeface="Open Sans"/>
              </a:rPr>
              <a:t>They all inhabit wildlife</a:t>
            </a:r>
            <a:endParaRPr sz="1600">
              <a:solidFill>
                <a:schemeClr val="dk2"/>
              </a:solidFill>
              <a:latin typeface="Open Sans"/>
              <a:ea typeface="Open Sans"/>
              <a:cs typeface="Open Sans"/>
              <a:sym typeface="Open Sans"/>
            </a:endParaRPr>
          </a:p>
        </p:txBody>
      </p:sp>
      <p:sp>
        <p:nvSpPr>
          <p:cNvPr id="72" name="Google Shape;72;p14"/>
          <p:cNvSpPr/>
          <p:nvPr/>
        </p:nvSpPr>
        <p:spPr>
          <a:xfrm>
            <a:off x="8072600" y="4593225"/>
            <a:ext cx="710700" cy="3075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73" name="Google Shape;73;p14" title="bubbly creek chi river.jpg"/>
          <p:cNvPicPr preferRelativeResize="0"/>
          <p:nvPr/>
        </p:nvPicPr>
        <p:blipFill>
          <a:blip r:embed="rId3">
            <a:alphaModFix/>
          </a:blip>
          <a:stretch>
            <a:fillRect/>
          </a:stretch>
        </p:blipFill>
        <p:spPr>
          <a:xfrm>
            <a:off x="4572000" y="2198563"/>
            <a:ext cx="3331948" cy="2498961"/>
          </a:xfrm>
          <a:prstGeom prst="rect">
            <a:avLst/>
          </a:prstGeom>
          <a:noFill/>
          <a:ln>
            <a:noFill/>
          </a:ln>
        </p:spPr>
      </p:pic>
      <p:pic>
        <p:nvPicPr>
          <p:cNvPr id="74" name="Google Shape;74;p14"/>
          <p:cNvPicPr preferRelativeResize="0"/>
          <p:nvPr/>
        </p:nvPicPr>
        <p:blipFill>
          <a:blip r:embed="rId4">
            <a:alphaModFix/>
          </a:blip>
          <a:stretch>
            <a:fillRect/>
          </a:stretch>
        </p:blipFill>
        <p:spPr>
          <a:xfrm>
            <a:off x="5812700" y="283225"/>
            <a:ext cx="2750449" cy="28509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32"/>
          <p:cNvSpPr txBox="1"/>
          <p:nvPr>
            <p:ph type="title"/>
          </p:nvPr>
        </p:nvSpPr>
        <p:spPr>
          <a:xfrm>
            <a:off x="2966250" y="1839475"/>
            <a:ext cx="32115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Clr>
                <a:schemeClr val="dk1"/>
              </a:buClr>
              <a:buSzPts val="990"/>
              <a:buFont typeface="Arial"/>
              <a:buNone/>
            </a:pPr>
            <a:r>
              <a:rPr lang="en" sz="4466">
                <a:solidFill>
                  <a:srgbClr val="4CBDA0"/>
                </a:solidFill>
              </a:rPr>
              <a:t>Level 3</a:t>
            </a:r>
            <a:endParaRPr sz="4466"/>
          </a:p>
          <a:p>
            <a:pPr indent="0" lvl="0" marL="0" rtl="0" algn="l">
              <a:spcBef>
                <a:spcPts val="0"/>
              </a:spcBef>
              <a:spcAft>
                <a:spcPts val="0"/>
              </a:spcAft>
              <a:buNone/>
            </a:pPr>
            <a:r>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pic>
        <p:nvPicPr>
          <p:cNvPr id="248" name="Google Shape;248;p33" title="muskrat3_1.jpeg"/>
          <p:cNvPicPr preferRelativeResize="0"/>
          <p:nvPr/>
        </p:nvPicPr>
        <p:blipFill>
          <a:blip r:embed="rId3">
            <a:alphaModFix/>
          </a:blip>
          <a:stretch>
            <a:fillRect/>
          </a:stretch>
        </p:blipFill>
        <p:spPr>
          <a:xfrm>
            <a:off x="881900" y="352200"/>
            <a:ext cx="6213402" cy="466005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pic>
        <p:nvPicPr>
          <p:cNvPr id="253" name="Google Shape;253;p34" title="coyote3.jpg"/>
          <p:cNvPicPr preferRelativeResize="0"/>
          <p:nvPr/>
        </p:nvPicPr>
        <p:blipFill>
          <a:blip r:embed="rId3">
            <a:alphaModFix/>
          </a:blip>
          <a:stretch>
            <a:fillRect/>
          </a:stretch>
        </p:blipFill>
        <p:spPr>
          <a:xfrm>
            <a:off x="270925" y="152400"/>
            <a:ext cx="8602138" cy="4838702"/>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3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solidFill>
                  <a:srgbClr val="4CBDA0"/>
                </a:solidFill>
                <a:latin typeface="Open Sans ExtraBold"/>
                <a:ea typeface="Open Sans ExtraBold"/>
                <a:cs typeface="Open Sans ExtraBold"/>
                <a:sym typeface="Open Sans ExtraBold"/>
              </a:rPr>
              <a:t>What did we learn about rivers today?</a:t>
            </a:r>
            <a:endParaRPr>
              <a:solidFill>
                <a:srgbClr val="4CBDA0"/>
              </a:solidFill>
              <a:latin typeface="Open Sans ExtraBold"/>
              <a:ea typeface="Open Sans ExtraBold"/>
              <a:cs typeface="Open Sans ExtraBold"/>
              <a:sym typeface="Open Sans ExtraBold"/>
            </a:endParaRPr>
          </a:p>
          <a:p>
            <a:pPr indent="0" lvl="0" marL="0" rtl="0" algn="l">
              <a:spcBef>
                <a:spcPts val="0"/>
              </a:spcBef>
              <a:spcAft>
                <a:spcPts val="0"/>
              </a:spcAft>
              <a:buNone/>
            </a:pPr>
            <a:r>
              <a:t/>
            </a:r>
            <a:endParaRPr/>
          </a:p>
        </p:txBody>
      </p:sp>
      <p:sp>
        <p:nvSpPr>
          <p:cNvPr id="259" name="Google Shape;259;p35"/>
          <p:cNvSpPr/>
          <p:nvPr/>
        </p:nvSpPr>
        <p:spPr>
          <a:xfrm>
            <a:off x="1458500" y="2271125"/>
            <a:ext cx="2724300" cy="2207700"/>
          </a:xfrm>
          <a:prstGeom prst="wedgeEllipseCallout">
            <a:avLst>
              <a:gd fmla="val -42672" name="adj1"/>
              <a:gd fmla="val 62234" name="adj2"/>
            </a:avLst>
          </a:prstGeom>
          <a:solidFill>
            <a:srgbClr val="4CBDA0"/>
          </a:solidFill>
          <a:ln cap="flat" cmpd="sng" w="9525">
            <a:solidFill>
              <a:srgbClr val="4CBD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1200"/>
              </a:spcAft>
              <a:buNone/>
            </a:pPr>
            <a:r>
              <a:rPr lang="en" sz="1800">
                <a:solidFill>
                  <a:schemeClr val="lt1"/>
                </a:solidFill>
                <a:latin typeface="Open Sans Medium"/>
                <a:ea typeface="Open Sans Medium"/>
                <a:cs typeface="Open Sans Medium"/>
                <a:sym typeface="Open Sans Medium"/>
              </a:rPr>
              <a:t>How do scientists research river ecosystems?</a:t>
            </a:r>
            <a:endParaRPr sz="1800">
              <a:solidFill>
                <a:schemeClr val="lt1"/>
              </a:solidFill>
              <a:latin typeface="Open Sans Medium"/>
              <a:ea typeface="Open Sans Medium"/>
              <a:cs typeface="Open Sans Medium"/>
              <a:sym typeface="Open Sans Medium"/>
            </a:endParaRPr>
          </a:p>
        </p:txBody>
      </p:sp>
      <p:sp>
        <p:nvSpPr>
          <p:cNvPr id="260" name="Google Shape;260;p35"/>
          <p:cNvSpPr/>
          <p:nvPr/>
        </p:nvSpPr>
        <p:spPr>
          <a:xfrm>
            <a:off x="4523475" y="1225975"/>
            <a:ext cx="3464400" cy="1961100"/>
          </a:xfrm>
          <a:prstGeom prst="wedgeRoundRectCallout">
            <a:avLst>
              <a:gd fmla="val 29657" name="adj1"/>
              <a:gd fmla="val 70360" name="adj2"/>
              <a:gd fmla="val 0" name="adj3"/>
            </a:avLst>
          </a:prstGeom>
          <a:solidFill>
            <a:srgbClr val="4CBDA0"/>
          </a:solidFill>
          <a:ln cap="flat" cmpd="sng" w="9525">
            <a:solidFill>
              <a:srgbClr val="4CBD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sz="1800">
                <a:solidFill>
                  <a:schemeClr val="lt1"/>
                </a:solidFill>
                <a:latin typeface="Open Sans Medium"/>
                <a:ea typeface="Open Sans Medium"/>
                <a:cs typeface="Open Sans Medium"/>
                <a:sym typeface="Open Sans Medium"/>
              </a:rPr>
              <a:t>What animals live in river ecosystems? How can we use their </a:t>
            </a:r>
            <a:r>
              <a:rPr lang="en" sz="1800">
                <a:solidFill>
                  <a:schemeClr val="lt1"/>
                </a:solidFill>
                <a:latin typeface="Open Sans Medium"/>
                <a:ea typeface="Open Sans Medium"/>
                <a:cs typeface="Open Sans Medium"/>
                <a:sym typeface="Open Sans Medium"/>
              </a:rPr>
              <a:t>characteristics</a:t>
            </a:r>
            <a:r>
              <a:rPr lang="en" sz="1800">
                <a:solidFill>
                  <a:schemeClr val="lt1"/>
                </a:solidFill>
                <a:latin typeface="Open Sans Medium"/>
                <a:ea typeface="Open Sans Medium"/>
                <a:cs typeface="Open Sans Medium"/>
                <a:sym typeface="Open Sans Medium"/>
              </a:rPr>
              <a:t> to identify them?</a:t>
            </a:r>
            <a:endParaRPr sz="1800">
              <a:solidFill>
                <a:schemeClr val="lt1"/>
              </a:solidFill>
              <a:latin typeface="Open Sans Medium"/>
              <a:ea typeface="Open Sans Medium"/>
              <a:cs typeface="Open Sans Medium"/>
              <a:sym typeface="Open Sans Medium"/>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36"/>
          <p:cNvSpPr txBox="1"/>
          <p:nvPr>
            <p:ph type="title"/>
          </p:nvPr>
        </p:nvSpPr>
        <p:spPr>
          <a:xfrm>
            <a:off x="2507250" y="1999050"/>
            <a:ext cx="41295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4CBDA0"/>
                </a:solidFill>
                <a:latin typeface="Open Sans ExtraBold"/>
                <a:ea typeface="Open Sans ExtraBold"/>
                <a:cs typeface="Open Sans ExtraBold"/>
                <a:sym typeface="Open Sans ExtraBold"/>
              </a:rPr>
              <a:t>Created by </a:t>
            </a:r>
            <a:r>
              <a:rPr lang="en" u="sng">
                <a:solidFill>
                  <a:schemeClr val="hlink"/>
                </a:solidFill>
                <a:latin typeface="Open Sans ExtraBold"/>
                <a:ea typeface="Open Sans ExtraBold"/>
                <a:cs typeface="Open Sans ExtraBold"/>
                <a:sym typeface="Open Sans ExtraBold"/>
                <a:hlinkClick r:id="rId3"/>
              </a:rPr>
              <a:t>Owen Hejna</a:t>
            </a:r>
            <a:endParaRPr>
              <a:solidFill>
                <a:srgbClr val="4CBDA0"/>
              </a:solidFill>
              <a:latin typeface="Open Sans ExtraBold"/>
              <a:ea typeface="Open Sans ExtraBold"/>
              <a:cs typeface="Open Sans ExtraBold"/>
              <a:sym typeface="Open Sans ExtraBold"/>
            </a:endParaRPr>
          </a:p>
        </p:txBody>
      </p:sp>
      <p:sp>
        <p:nvSpPr>
          <p:cNvPr id="266" name="Google Shape;266;p36"/>
          <p:cNvSpPr txBox="1"/>
          <p:nvPr/>
        </p:nvSpPr>
        <p:spPr>
          <a:xfrm>
            <a:off x="3238650" y="2453100"/>
            <a:ext cx="2666700" cy="237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4CBDA0"/>
                </a:solidFill>
                <a:latin typeface="Open Sans SemiBold"/>
                <a:ea typeface="Open Sans SemiBold"/>
                <a:cs typeface="Open Sans SemiBold"/>
                <a:sym typeface="Open Sans SemiBold"/>
              </a:rPr>
              <a:t>ohejna@outlook.com</a:t>
            </a:r>
            <a:endParaRPr sz="1800">
              <a:solidFill>
                <a:srgbClr val="4CBDA0"/>
              </a:solidFill>
              <a:latin typeface="Open Sans SemiBold"/>
              <a:ea typeface="Open Sans SemiBold"/>
              <a:cs typeface="Open Sans SemiBold"/>
              <a:sym typeface="Open Sans SemiBo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15"/>
          <p:cNvSpPr txBox="1"/>
          <p:nvPr>
            <p:ph type="title"/>
          </p:nvPr>
        </p:nvSpPr>
        <p:spPr>
          <a:xfrm>
            <a:off x="210925" y="2752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ct val="39285"/>
              <a:buFont typeface="Arial"/>
              <a:buNone/>
            </a:pPr>
            <a:r>
              <a:rPr lang="en">
                <a:solidFill>
                  <a:srgbClr val="4CBDA0"/>
                </a:solidFill>
                <a:latin typeface="Open Sans ExtraBold"/>
                <a:ea typeface="Open Sans ExtraBold"/>
                <a:cs typeface="Open Sans ExtraBold"/>
                <a:sym typeface="Open Sans ExtraBold"/>
              </a:rPr>
              <a:t>Illinois </a:t>
            </a:r>
            <a:r>
              <a:rPr lang="en">
                <a:solidFill>
                  <a:srgbClr val="4CBDA0"/>
                </a:solidFill>
                <a:latin typeface="Open Sans ExtraBold"/>
                <a:ea typeface="Open Sans ExtraBold"/>
                <a:cs typeface="Open Sans ExtraBold"/>
                <a:sym typeface="Open Sans ExtraBold"/>
              </a:rPr>
              <a:t>Wildlife in Rivers</a:t>
            </a:r>
            <a:endParaRPr>
              <a:latin typeface="Open Sans ExtraBold"/>
              <a:ea typeface="Open Sans ExtraBold"/>
              <a:cs typeface="Open Sans ExtraBold"/>
              <a:sym typeface="Open Sans ExtraBold"/>
            </a:endParaRPr>
          </a:p>
          <a:p>
            <a:pPr indent="0" lvl="0" marL="0" rtl="0" algn="l">
              <a:spcBef>
                <a:spcPts val="0"/>
              </a:spcBef>
              <a:spcAft>
                <a:spcPts val="0"/>
              </a:spcAft>
              <a:buNone/>
            </a:pPr>
            <a:r>
              <a:t/>
            </a:r>
            <a:endParaRPr/>
          </a:p>
        </p:txBody>
      </p:sp>
      <p:pic>
        <p:nvPicPr>
          <p:cNvPr id="80" name="Google Shape;80;p15" title="IMG_1424.jpg"/>
          <p:cNvPicPr preferRelativeResize="0"/>
          <p:nvPr/>
        </p:nvPicPr>
        <p:blipFill rotWithShape="1">
          <a:blip r:embed="rId3">
            <a:alphaModFix/>
          </a:blip>
          <a:srcRect b="11549" l="20149" r="10535" t="7629"/>
          <a:stretch/>
        </p:blipFill>
        <p:spPr>
          <a:xfrm>
            <a:off x="7235076" y="455875"/>
            <a:ext cx="1576299" cy="2757627"/>
          </a:xfrm>
          <a:prstGeom prst="rect">
            <a:avLst/>
          </a:prstGeom>
          <a:noFill/>
          <a:ln>
            <a:noFill/>
          </a:ln>
        </p:spPr>
      </p:pic>
      <p:pic>
        <p:nvPicPr>
          <p:cNvPr id="81" name="Google Shape;81;p15" title="IMG_1414.jpg"/>
          <p:cNvPicPr preferRelativeResize="0"/>
          <p:nvPr/>
        </p:nvPicPr>
        <p:blipFill rotWithShape="1">
          <a:blip r:embed="rId4">
            <a:alphaModFix/>
          </a:blip>
          <a:srcRect b="16572" l="24703" r="15466" t="30003"/>
          <a:stretch/>
        </p:blipFill>
        <p:spPr>
          <a:xfrm>
            <a:off x="210925" y="3137100"/>
            <a:ext cx="2869474" cy="1708526"/>
          </a:xfrm>
          <a:prstGeom prst="rect">
            <a:avLst/>
          </a:prstGeom>
          <a:noFill/>
          <a:ln>
            <a:noFill/>
          </a:ln>
        </p:spPr>
      </p:pic>
      <p:pic>
        <p:nvPicPr>
          <p:cNvPr id="82" name="Google Shape;82;p15" title="IMG_1420.jpg"/>
          <p:cNvPicPr preferRelativeResize="0"/>
          <p:nvPr/>
        </p:nvPicPr>
        <p:blipFill rotWithShape="1">
          <a:blip r:embed="rId5">
            <a:alphaModFix/>
          </a:blip>
          <a:srcRect b="0" l="18217" r="24906" t="20185"/>
          <a:stretch/>
        </p:blipFill>
        <p:spPr>
          <a:xfrm>
            <a:off x="2478925" y="881113"/>
            <a:ext cx="2255652" cy="2109826"/>
          </a:xfrm>
          <a:prstGeom prst="rect">
            <a:avLst/>
          </a:prstGeom>
          <a:noFill/>
          <a:ln>
            <a:noFill/>
          </a:ln>
        </p:spPr>
      </p:pic>
      <p:pic>
        <p:nvPicPr>
          <p:cNvPr id="83" name="Google Shape;83;p15" title="IMG_0543.jpg"/>
          <p:cNvPicPr preferRelativeResize="0"/>
          <p:nvPr/>
        </p:nvPicPr>
        <p:blipFill rotWithShape="1">
          <a:blip r:embed="rId6">
            <a:alphaModFix/>
          </a:blip>
          <a:srcRect b="28444" l="17564" r="16849" t="21784"/>
          <a:stretch/>
        </p:blipFill>
        <p:spPr>
          <a:xfrm>
            <a:off x="3214875" y="3346325"/>
            <a:ext cx="3102689" cy="1569351"/>
          </a:xfrm>
          <a:prstGeom prst="rect">
            <a:avLst/>
          </a:prstGeom>
          <a:noFill/>
          <a:ln>
            <a:noFill/>
          </a:ln>
        </p:spPr>
      </p:pic>
      <p:pic>
        <p:nvPicPr>
          <p:cNvPr id="84" name="Google Shape;84;p15"/>
          <p:cNvPicPr preferRelativeResize="0"/>
          <p:nvPr/>
        </p:nvPicPr>
        <p:blipFill>
          <a:blip r:embed="rId7">
            <a:alphaModFix/>
          </a:blip>
          <a:stretch>
            <a:fillRect/>
          </a:stretch>
        </p:blipFill>
        <p:spPr>
          <a:xfrm>
            <a:off x="214975" y="848251"/>
            <a:ext cx="2172500" cy="2175548"/>
          </a:xfrm>
          <a:prstGeom prst="rect">
            <a:avLst/>
          </a:prstGeom>
          <a:noFill/>
          <a:ln>
            <a:noFill/>
          </a:ln>
        </p:spPr>
      </p:pic>
      <p:pic>
        <p:nvPicPr>
          <p:cNvPr id="85" name="Google Shape;85;p15"/>
          <p:cNvPicPr preferRelativeResize="0"/>
          <p:nvPr/>
        </p:nvPicPr>
        <p:blipFill>
          <a:blip r:embed="rId8">
            <a:alphaModFix/>
          </a:blip>
          <a:stretch>
            <a:fillRect/>
          </a:stretch>
        </p:blipFill>
        <p:spPr>
          <a:xfrm>
            <a:off x="4826013" y="379800"/>
            <a:ext cx="2255667" cy="1447101"/>
          </a:xfrm>
          <a:prstGeom prst="rect">
            <a:avLst/>
          </a:prstGeom>
          <a:noFill/>
          <a:ln>
            <a:noFill/>
          </a:ln>
        </p:spPr>
      </p:pic>
      <p:pic>
        <p:nvPicPr>
          <p:cNvPr id="86" name="Google Shape;86;p15"/>
          <p:cNvPicPr preferRelativeResize="0"/>
          <p:nvPr/>
        </p:nvPicPr>
        <p:blipFill>
          <a:blip r:embed="rId9">
            <a:alphaModFix/>
          </a:blip>
          <a:stretch>
            <a:fillRect/>
          </a:stretch>
        </p:blipFill>
        <p:spPr>
          <a:xfrm>
            <a:off x="4826025" y="1891050"/>
            <a:ext cx="2075775" cy="1379312"/>
          </a:xfrm>
          <a:prstGeom prst="rect">
            <a:avLst/>
          </a:prstGeom>
          <a:noFill/>
          <a:ln>
            <a:noFill/>
          </a:ln>
        </p:spPr>
      </p:pic>
      <p:pic>
        <p:nvPicPr>
          <p:cNvPr id="87" name="Google Shape;87;p15"/>
          <p:cNvPicPr preferRelativeResize="0"/>
          <p:nvPr/>
        </p:nvPicPr>
        <p:blipFill>
          <a:blip r:embed="rId10">
            <a:alphaModFix/>
          </a:blip>
          <a:stretch>
            <a:fillRect/>
          </a:stretch>
        </p:blipFill>
        <p:spPr>
          <a:xfrm>
            <a:off x="6559025" y="3334494"/>
            <a:ext cx="2172500" cy="162503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93" name="Google Shape;93;p1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94" name="Google Shape;94;p16" title="Screenshot 2026-01-26 at 10.22.10 AM.png"/>
          <p:cNvPicPr preferRelativeResize="0"/>
          <p:nvPr/>
        </p:nvPicPr>
        <p:blipFill>
          <a:blip r:embed="rId3">
            <a:alphaModFix/>
          </a:blip>
          <a:stretch>
            <a:fillRect/>
          </a:stretch>
        </p:blipFill>
        <p:spPr>
          <a:xfrm>
            <a:off x="0" y="0"/>
            <a:ext cx="9143999" cy="5143500"/>
          </a:xfrm>
          <a:prstGeom prst="rect">
            <a:avLst/>
          </a:prstGeom>
          <a:noFill/>
          <a:ln>
            <a:noFill/>
          </a:ln>
        </p:spPr>
      </p:pic>
      <p:sp>
        <p:nvSpPr>
          <p:cNvPr id="95" name="Google Shape;95;p16"/>
          <p:cNvSpPr txBox="1"/>
          <p:nvPr/>
        </p:nvSpPr>
        <p:spPr>
          <a:xfrm>
            <a:off x="2096100" y="1673050"/>
            <a:ext cx="1104900" cy="18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Fira Sans SemiBold"/>
                <a:ea typeface="Fira Sans SemiBold"/>
                <a:cs typeface="Fira Sans SemiBold"/>
                <a:sym typeface="Fira Sans SemiBold"/>
              </a:rPr>
              <a:t>Goose</a:t>
            </a:r>
            <a:endParaRPr sz="1500">
              <a:latin typeface="Fira Sans SemiBold"/>
              <a:ea typeface="Fira Sans SemiBold"/>
              <a:cs typeface="Fira Sans SemiBold"/>
              <a:sym typeface="Fira Sans SemiBold"/>
            </a:endParaRPr>
          </a:p>
        </p:txBody>
      </p:sp>
      <p:sp>
        <p:nvSpPr>
          <p:cNvPr id="96" name="Google Shape;96;p16"/>
          <p:cNvSpPr txBox="1"/>
          <p:nvPr/>
        </p:nvSpPr>
        <p:spPr>
          <a:xfrm>
            <a:off x="4371975" y="1363825"/>
            <a:ext cx="1104900" cy="18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Fira Sans SemiBold"/>
                <a:ea typeface="Fira Sans SemiBold"/>
                <a:cs typeface="Fira Sans SemiBold"/>
                <a:sym typeface="Fira Sans SemiBold"/>
              </a:rPr>
              <a:t>Duck</a:t>
            </a:r>
            <a:endParaRPr sz="1500">
              <a:latin typeface="Fira Sans SemiBold"/>
              <a:ea typeface="Fira Sans SemiBold"/>
              <a:cs typeface="Fira Sans SemiBold"/>
              <a:sym typeface="Fira Sans SemiBold"/>
            </a:endParaRPr>
          </a:p>
        </p:txBody>
      </p:sp>
      <p:sp>
        <p:nvSpPr>
          <p:cNvPr id="97" name="Google Shape;97;p16"/>
          <p:cNvSpPr txBox="1"/>
          <p:nvPr/>
        </p:nvSpPr>
        <p:spPr>
          <a:xfrm>
            <a:off x="4134450" y="3730450"/>
            <a:ext cx="2752800" cy="75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latin typeface="Fira Sans SemiBold"/>
                <a:ea typeface="Fira Sans SemiBold"/>
                <a:cs typeface="Fira Sans SemiBold"/>
                <a:sym typeface="Fira Sans SemiBold"/>
              </a:rPr>
              <a:t>Snapping</a:t>
            </a:r>
            <a:r>
              <a:rPr lang="en" sz="1300">
                <a:latin typeface="Fira Sans SemiBold"/>
                <a:ea typeface="Fira Sans SemiBold"/>
                <a:cs typeface="Fira Sans SemiBold"/>
                <a:sym typeface="Fira Sans SemiBold"/>
              </a:rPr>
              <a:t> Turtle</a:t>
            </a:r>
            <a:endParaRPr sz="1300">
              <a:latin typeface="Fira Sans SemiBold"/>
              <a:ea typeface="Fira Sans SemiBold"/>
              <a:cs typeface="Fira Sans SemiBold"/>
              <a:sym typeface="Fira Sans SemiBold"/>
            </a:endParaRPr>
          </a:p>
        </p:txBody>
      </p:sp>
      <p:sp>
        <p:nvSpPr>
          <p:cNvPr id="98" name="Google Shape;98;p16"/>
          <p:cNvSpPr txBox="1"/>
          <p:nvPr/>
        </p:nvSpPr>
        <p:spPr>
          <a:xfrm rot="-968519">
            <a:off x="5200699" y="2193249"/>
            <a:ext cx="1104962" cy="180864"/>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Fira Sans SemiBold"/>
                <a:ea typeface="Fira Sans SemiBold"/>
                <a:cs typeface="Fira Sans SemiBold"/>
                <a:sym typeface="Fira Sans SemiBold"/>
              </a:rPr>
              <a:t>Beaver</a:t>
            </a:r>
            <a:endParaRPr sz="1500">
              <a:latin typeface="Fira Sans SemiBold"/>
              <a:ea typeface="Fira Sans SemiBold"/>
              <a:cs typeface="Fira Sans SemiBold"/>
              <a:sym typeface="Fira Sans SemiBold"/>
            </a:endParaRPr>
          </a:p>
        </p:txBody>
      </p:sp>
      <p:sp>
        <p:nvSpPr>
          <p:cNvPr id="99" name="Google Shape;99;p16"/>
          <p:cNvSpPr txBox="1"/>
          <p:nvPr/>
        </p:nvSpPr>
        <p:spPr>
          <a:xfrm>
            <a:off x="8296275" y="1666875"/>
            <a:ext cx="1104900" cy="18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Fira Sans SemiBold"/>
                <a:ea typeface="Fira Sans SemiBold"/>
                <a:cs typeface="Fira Sans SemiBold"/>
                <a:sym typeface="Fira Sans SemiBold"/>
              </a:rPr>
              <a:t>Raccoon</a:t>
            </a:r>
            <a:endParaRPr sz="1500">
              <a:latin typeface="Fira Sans SemiBold"/>
              <a:ea typeface="Fira Sans SemiBold"/>
              <a:cs typeface="Fira Sans SemiBold"/>
              <a:sym typeface="Fira Sans SemiBold"/>
            </a:endParaRPr>
          </a:p>
        </p:txBody>
      </p:sp>
      <p:sp>
        <p:nvSpPr>
          <p:cNvPr id="100" name="Google Shape;100;p16"/>
          <p:cNvSpPr txBox="1"/>
          <p:nvPr/>
        </p:nvSpPr>
        <p:spPr>
          <a:xfrm>
            <a:off x="5600775" y="81750"/>
            <a:ext cx="1104900" cy="18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Fira Sans SemiBold"/>
                <a:ea typeface="Fira Sans SemiBold"/>
                <a:cs typeface="Fira Sans SemiBold"/>
                <a:sym typeface="Fira Sans SemiBold"/>
              </a:rPr>
              <a:t>Heron</a:t>
            </a:r>
            <a:endParaRPr sz="1500">
              <a:latin typeface="Fira Sans SemiBold"/>
              <a:ea typeface="Fira Sans SemiBold"/>
              <a:cs typeface="Fira Sans SemiBold"/>
              <a:sym typeface="Fira Sans SemiBold"/>
            </a:endParaRPr>
          </a:p>
        </p:txBody>
      </p:sp>
      <p:sp>
        <p:nvSpPr>
          <p:cNvPr id="101" name="Google Shape;101;p16"/>
          <p:cNvSpPr txBox="1"/>
          <p:nvPr/>
        </p:nvSpPr>
        <p:spPr>
          <a:xfrm>
            <a:off x="5700825" y="1666875"/>
            <a:ext cx="904800" cy="7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Fira Sans SemiBold"/>
                <a:ea typeface="Fira Sans SemiBold"/>
                <a:cs typeface="Fira Sans SemiBold"/>
                <a:sym typeface="Fira Sans SemiBold"/>
              </a:rPr>
              <a:t>Snake</a:t>
            </a:r>
            <a:endParaRPr sz="1500">
              <a:latin typeface="Fira Sans SemiBold"/>
              <a:ea typeface="Fira Sans SemiBold"/>
              <a:cs typeface="Fira Sans SemiBold"/>
              <a:sym typeface="Fira Sans SemiBold"/>
            </a:endParaRPr>
          </a:p>
        </p:txBody>
      </p:sp>
      <p:sp>
        <p:nvSpPr>
          <p:cNvPr id="102" name="Google Shape;102;p16"/>
          <p:cNvSpPr txBox="1"/>
          <p:nvPr/>
        </p:nvSpPr>
        <p:spPr>
          <a:xfrm>
            <a:off x="6553200" y="2571750"/>
            <a:ext cx="1104900" cy="18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lt1"/>
                </a:solidFill>
                <a:latin typeface="Fira Sans SemiBold"/>
                <a:ea typeface="Fira Sans SemiBold"/>
                <a:cs typeface="Fira Sans SemiBold"/>
                <a:sym typeface="Fira Sans SemiBold"/>
              </a:rPr>
              <a:t>Frog</a:t>
            </a:r>
            <a:endParaRPr sz="1500">
              <a:solidFill>
                <a:schemeClr val="lt1"/>
              </a:solidFill>
              <a:latin typeface="Fira Sans SemiBold"/>
              <a:ea typeface="Fira Sans SemiBold"/>
              <a:cs typeface="Fira Sans SemiBold"/>
              <a:sym typeface="Fira Sans SemiBold"/>
            </a:endParaRPr>
          </a:p>
        </p:txBody>
      </p:sp>
      <p:sp>
        <p:nvSpPr>
          <p:cNvPr id="103" name="Google Shape;103;p16"/>
          <p:cNvSpPr txBox="1"/>
          <p:nvPr/>
        </p:nvSpPr>
        <p:spPr>
          <a:xfrm rot="-1308085">
            <a:off x="914979" y="3139795"/>
            <a:ext cx="1105036" cy="180942"/>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Fira Sans SemiBold"/>
                <a:ea typeface="Fira Sans SemiBold"/>
                <a:cs typeface="Fira Sans SemiBold"/>
                <a:sym typeface="Fira Sans SemiBold"/>
              </a:rPr>
              <a:t>Otter</a:t>
            </a:r>
            <a:endParaRPr sz="1500">
              <a:latin typeface="Fira Sans SemiBold"/>
              <a:ea typeface="Fira Sans SemiBold"/>
              <a:cs typeface="Fira Sans SemiBold"/>
              <a:sym typeface="Fira Sans SemiBold"/>
            </a:endParaRPr>
          </a:p>
        </p:txBody>
      </p:sp>
      <p:sp>
        <p:nvSpPr>
          <p:cNvPr id="104" name="Google Shape;104;p16"/>
          <p:cNvSpPr txBox="1"/>
          <p:nvPr/>
        </p:nvSpPr>
        <p:spPr>
          <a:xfrm>
            <a:off x="6657975" y="1326750"/>
            <a:ext cx="1104900" cy="18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latin typeface="Fira Sans SemiBold"/>
                <a:ea typeface="Fira Sans SemiBold"/>
                <a:cs typeface="Fira Sans SemiBold"/>
                <a:sym typeface="Fira Sans SemiBold"/>
              </a:rPr>
              <a:t>Blackbird</a:t>
            </a:r>
            <a:endParaRPr sz="1300">
              <a:latin typeface="Fira Sans SemiBold"/>
              <a:ea typeface="Fira Sans SemiBold"/>
              <a:cs typeface="Fira Sans SemiBold"/>
              <a:sym typeface="Fira Sans SemiBold"/>
            </a:endParaRPr>
          </a:p>
        </p:txBody>
      </p:sp>
      <p:sp>
        <p:nvSpPr>
          <p:cNvPr id="105" name="Google Shape;105;p16"/>
          <p:cNvSpPr txBox="1"/>
          <p:nvPr/>
        </p:nvSpPr>
        <p:spPr>
          <a:xfrm>
            <a:off x="172050" y="1273000"/>
            <a:ext cx="1104900" cy="18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lt1"/>
                </a:solidFill>
                <a:latin typeface="Fira Sans SemiBold"/>
                <a:ea typeface="Fira Sans SemiBold"/>
                <a:cs typeface="Fira Sans SemiBold"/>
                <a:sym typeface="Fira Sans SemiBold"/>
              </a:rPr>
              <a:t>People</a:t>
            </a:r>
            <a:endParaRPr sz="1500">
              <a:solidFill>
                <a:schemeClr val="lt1"/>
              </a:solidFill>
              <a:latin typeface="Fira Sans SemiBold"/>
              <a:ea typeface="Fira Sans SemiBold"/>
              <a:cs typeface="Fira Sans SemiBold"/>
              <a:sym typeface="Fira Sans SemiBold"/>
            </a:endParaRPr>
          </a:p>
        </p:txBody>
      </p:sp>
      <p:sp>
        <p:nvSpPr>
          <p:cNvPr id="106" name="Google Shape;106;p16"/>
          <p:cNvSpPr txBox="1"/>
          <p:nvPr/>
        </p:nvSpPr>
        <p:spPr>
          <a:xfrm rot="-1327324">
            <a:off x="4502464" y="2770187"/>
            <a:ext cx="1104942" cy="18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500">
              <a:latin typeface="Fira Sans SemiBold"/>
              <a:ea typeface="Fira Sans SemiBold"/>
              <a:cs typeface="Fira Sans SemiBold"/>
              <a:sym typeface="Fira Sans SemiBold"/>
            </a:endParaRPr>
          </a:p>
          <a:p>
            <a:pPr indent="0" lvl="0" marL="0" rtl="0" algn="l">
              <a:spcBef>
                <a:spcPts val="0"/>
              </a:spcBef>
              <a:spcAft>
                <a:spcPts val="0"/>
              </a:spcAft>
              <a:buNone/>
            </a:pPr>
            <a:r>
              <a:t/>
            </a:r>
            <a:endParaRPr sz="1500">
              <a:latin typeface="Fira Sans SemiBold"/>
              <a:ea typeface="Fira Sans SemiBold"/>
              <a:cs typeface="Fira Sans SemiBold"/>
              <a:sym typeface="Fira Sans SemiBold"/>
            </a:endParaRPr>
          </a:p>
        </p:txBody>
      </p:sp>
      <p:sp>
        <p:nvSpPr>
          <p:cNvPr id="107" name="Google Shape;107;p16"/>
          <p:cNvSpPr txBox="1"/>
          <p:nvPr/>
        </p:nvSpPr>
        <p:spPr>
          <a:xfrm rot="-574797">
            <a:off x="2992971" y="4009978"/>
            <a:ext cx="1105010" cy="181003"/>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500">
              <a:solidFill>
                <a:schemeClr val="lt1"/>
              </a:solidFill>
              <a:latin typeface="Fira Sans SemiBold"/>
              <a:ea typeface="Fira Sans SemiBold"/>
              <a:cs typeface="Fira Sans SemiBold"/>
              <a:sym typeface="Fira Sans SemiBold"/>
            </a:endParaRPr>
          </a:p>
        </p:txBody>
      </p:sp>
      <p:sp>
        <p:nvSpPr>
          <p:cNvPr id="108" name="Google Shape;108;p16"/>
          <p:cNvSpPr txBox="1"/>
          <p:nvPr/>
        </p:nvSpPr>
        <p:spPr>
          <a:xfrm>
            <a:off x="2172300" y="4149550"/>
            <a:ext cx="1247700" cy="24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lt1"/>
                </a:solidFill>
                <a:latin typeface="Fira Sans SemiBold"/>
                <a:ea typeface="Fira Sans SemiBold"/>
                <a:cs typeface="Fira Sans SemiBold"/>
                <a:sym typeface="Fira Sans SemiBold"/>
              </a:rPr>
              <a:t>Fish</a:t>
            </a:r>
            <a:endParaRPr sz="1500">
              <a:solidFill>
                <a:schemeClr val="lt1"/>
              </a:solidFill>
              <a:latin typeface="Fira Sans SemiBold"/>
              <a:ea typeface="Fira Sans SemiBold"/>
              <a:cs typeface="Fira Sans SemiBold"/>
              <a:sym typeface="Fira Sans SemiBold"/>
            </a:endParaRPr>
          </a:p>
        </p:txBody>
      </p:sp>
      <p:sp>
        <p:nvSpPr>
          <p:cNvPr id="109" name="Google Shape;109;p16"/>
          <p:cNvSpPr txBox="1"/>
          <p:nvPr/>
        </p:nvSpPr>
        <p:spPr>
          <a:xfrm>
            <a:off x="2628513" y="2806525"/>
            <a:ext cx="1247700" cy="24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Fira Sans SemiBold"/>
                <a:ea typeface="Fira Sans SemiBold"/>
                <a:cs typeface="Fira Sans SemiBold"/>
                <a:sym typeface="Fira Sans SemiBold"/>
              </a:rPr>
              <a:t>Fish</a:t>
            </a:r>
            <a:endParaRPr sz="1500">
              <a:latin typeface="Fira Sans SemiBold"/>
              <a:ea typeface="Fira Sans SemiBold"/>
              <a:cs typeface="Fira Sans SemiBold"/>
              <a:sym typeface="Fira Sans SemiBold"/>
            </a:endParaRPr>
          </a:p>
        </p:txBody>
      </p:sp>
      <p:sp>
        <p:nvSpPr>
          <p:cNvPr id="110" name="Google Shape;110;p16"/>
          <p:cNvSpPr txBox="1"/>
          <p:nvPr/>
        </p:nvSpPr>
        <p:spPr>
          <a:xfrm>
            <a:off x="4300575" y="770225"/>
            <a:ext cx="1247700" cy="24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lt1"/>
                </a:solidFill>
                <a:latin typeface="Fira Sans SemiBold"/>
                <a:ea typeface="Fira Sans SemiBold"/>
                <a:cs typeface="Fira Sans SemiBold"/>
                <a:sym typeface="Fira Sans SemiBold"/>
              </a:rPr>
              <a:t>Kingfisher</a:t>
            </a:r>
            <a:endParaRPr sz="1300">
              <a:solidFill>
                <a:schemeClr val="lt1"/>
              </a:solidFill>
              <a:latin typeface="Fira Sans SemiBold"/>
              <a:ea typeface="Fira Sans SemiBold"/>
              <a:cs typeface="Fira Sans SemiBold"/>
              <a:sym typeface="Fira Sans SemiBold"/>
            </a:endParaRPr>
          </a:p>
        </p:txBody>
      </p:sp>
      <p:cxnSp>
        <p:nvCxnSpPr>
          <p:cNvPr id="111" name="Google Shape;111;p16"/>
          <p:cNvCxnSpPr/>
          <p:nvPr/>
        </p:nvCxnSpPr>
        <p:spPr>
          <a:xfrm flipH="1">
            <a:off x="2759850" y="483275"/>
            <a:ext cx="2314500" cy="2022000"/>
          </a:xfrm>
          <a:prstGeom prst="straightConnector1">
            <a:avLst/>
          </a:prstGeom>
          <a:noFill/>
          <a:ln cap="flat" cmpd="sng" w="38100">
            <a:solidFill>
              <a:srgbClr val="FFFF00"/>
            </a:solidFill>
            <a:prstDash val="solid"/>
            <a:round/>
            <a:headEnd len="med" w="med" type="none"/>
            <a:tailEnd len="med" w="med" type="triangle"/>
          </a:ln>
        </p:spPr>
      </p:cxnSp>
      <p:cxnSp>
        <p:nvCxnSpPr>
          <p:cNvPr id="112" name="Google Shape;112;p16"/>
          <p:cNvCxnSpPr>
            <a:endCxn id="97" idx="0"/>
          </p:cNvCxnSpPr>
          <p:nvPr/>
        </p:nvCxnSpPr>
        <p:spPr>
          <a:xfrm>
            <a:off x="2908050" y="2722450"/>
            <a:ext cx="2602800" cy="1008000"/>
          </a:xfrm>
          <a:prstGeom prst="straightConnector1">
            <a:avLst/>
          </a:prstGeom>
          <a:noFill/>
          <a:ln cap="flat" cmpd="sng" w="38100">
            <a:solidFill>
              <a:srgbClr val="FFFF00"/>
            </a:solidFill>
            <a:prstDash val="solid"/>
            <a:round/>
            <a:headEnd len="med" w="med" type="none"/>
            <a:tailEnd len="med" w="med" type="triangle"/>
          </a:ln>
        </p:spPr>
      </p:cxnSp>
      <p:cxnSp>
        <p:nvCxnSpPr>
          <p:cNvPr id="113" name="Google Shape;113;p16"/>
          <p:cNvCxnSpPr/>
          <p:nvPr/>
        </p:nvCxnSpPr>
        <p:spPr>
          <a:xfrm flipH="1" rot="10800000">
            <a:off x="6053600" y="2721675"/>
            <a:ext cx="279900" cy="1080900"/>
          </a:xfrm>
          <a:prstGeom prst="straightConnector1">
            <a:avLst/>
          </a:prstGeom>
          <a:noFill/>
          <a:ln cap="flat" cmpd="sng" w="38100">
            <a:solidFill>
              <a:srgbClr val="FFFF00"/>
            </a:solidFill>
            <a:prstDash val="solid"/>
            <a:round/>
            <a:headEnd len="med" w="med" type="none"/>
            <a:tailEnd len="med" w="med" type="triangle"/>
          </a:ln>
        </p:spPr>
      </p:cxnSp>
      <p:cxnSp>
        <p:nvCxnSpPr>
          <p:cNvPr id="114" name="Google Shape;114;p16"/>
          <p:cNvCxnSpPr/>
          <p:nvPr/>
        </p:nvCxnSpPr>
        <p:spPr>
          <a:xfrm>
            <a:off x="2628663" y="2824225"/>
            <a:ext cx="716100" cy="507900"/>
          </a:xfrm>
          <a:prstGeom prst="straightConnector1">
            <a:avLst/>
          </a:prstGeom>
          <a:noFill/>
          <a:ln cap="flat" cmpd="sng" w="38100">
            <a:solidFill>
              <a:srgbClr val="FFFF00"/>
            </a:solidFill>
            <a:prstDash val="solid"/>
            <a:round/>
            <a:headEnd len="med" w="med" type="none"/>
            <a:tailEnd len="med" w="med" type="triangle"/>
          </a:ln>
        </p:spPr>
      </p:cxnSp>
      <p:cxnSp>
        <p:nvCxnSpPr>
          <p:cNvPr id="115" name="Google Shape;115;p16"/>
          <p:cNvCxnSpPr>
            <a:endCxn id="101" idx="2"/>
          </p:cNvCxnSpPr>
          <p:nvPr/>
        </p:nvCxnSpPr>
        <p:spPr>
          <a:xfrm>
            <a:off x="5476725" y="639975"/>
            <a:ext cx="676500" cy="1104900"/>
          </a:xfrm>
          <a:prstGeom prst="straightConnector1">
            <a:avLst/>
          </a:prstGeom>
          <a:noFill/>
          <a:ln cap="flat" cmpd="sng" w="38100">
            <a:solidFill>
              <a:srgbClr val="FFFF00"/>
            </a:solidFill>
            <a:prstDash val="solid"/>
            <a:round/>
            <a:headEnd len="med" w="med" type="none"/>
            <a:tailEnd len="med" w="med" type="triangle"/>
          </a:ln>
        </p:spPr>
      </p:cxnSp>
      <p:cxnSp>
        <p:nvCxnSpPr>
          <p:cNvPr id="116" name="Google Shape;116;p16"/>
          <p:cNvCxnSpPr/>
          <p:nvPr/>
        </p:nvCxnSpPr>
        <p:spPr>
          <a:xfrm>
            <a:off x="5764875" y="483275"/>
            <a:ext cx="1077300" cy="2162100"/>
          </a:xfrm>
          <a:prstGeom prst="straightConnector1">
            <a:avLst/>
          </a:prstGeom>
          <a:noFill/>
          <a:ln cap="flat" cmpd="sng" w="38100">
            <a:solidFill>
              <a:srgbClr val="FFFF00"/>
            </a:solidFill>
            <a:prstDash val="solid"/>
            <a:round/>
            <a:headEnd len="med" w="med" type="none"/>
            <a:tailEnd len="med" w="med" type="triangle"/>
          </a:ln>
        </p:spPr>
      </p:cxnSp>
      <p:cxnSp>
        <p:nvCxnSpPr>
          <p:cNvPr id="117" name="Google Shape;117;p16"/>
          <p:cNvCxnSpPr/>
          <p:nvPr/>
        </p:nvCxnSpPr>
        <p:spPr>
          <a:xfrm rot="10800000">
            <a:off x="1144488" y="1767675"/>
            <a:ext cx="1146000" cy="741600"/>
          </a:xfrm>
          <a:prstGeom prst="straightConnector1">
            <a:avLst/>
          </a:prstGeom>
          <a:noFill/>
          <a:ln cap="flat" cmpd="sng" w="38100">
            <a:solidFill>
              <a:srgbClr val="FFFF00"/>
            </a:solidFill>
            <a:prstDash val="solid"/>
            <a:round/>
            <a:headEnd len="med" w="med" type="none"/>
            <a:tailEnd len="med" w="med" type="triangl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17"/>
          <p:cNvSpPr txBox="1"/>
          <p:nvPr>
            <p:ph type="title"/>
          </p:nvPr>
        </p:nvSpPr>
        <p:spPr>
          <a:xfrm>
            <a:off x="311700" y="445025"/>
            <a:ext cx="8520600" cy="572700"/>
          </a:xfrm>
          <a:prstGeom prst="rect">
            <a:avLst/>
          </a:prstGeom>
          <a:ln cap="flat" cmpd="sng" w="9525">
            <a:solidFill>
              <a:schemeClr val="lt1"/>
            </a:solidFill>
            <a:prstDash val="solid"/>
            <a:round/>
            <a:headEnd len="sm" w="sm" type="none"/>
            <a:tailEnd len="sm" w="sm" type="none"/>
          </a:ln>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4CBDA0"/>
                </a:solidFill>
                <a:latin typeface="Open Sans ExtraBold"/>
                <a:ea typeface="Open Sans ExtraBold"/>
                <a:cs typeface="Open Sans ExtraBold"/>
                <a:sym typeface="Open Sans ExtraBold"/>
              </a:rPr>
              <a:t>Food Chain </a:t>
            </a:r>
            <a:endParaRPr>
              <a:solidFill>
                <a:srgbClr val="4CBDA0"/>
              </a:solidFill>
              <a:latin typeface="Open Sans ExtraBold"/>
              <a:ea typeface="Open Sans ExtraBold"/>
              <a:cs typeface="Open Sans ExtraBold"/>
              <a:sym typeface="Open Sans ExtraBold"/>
            </a:endParaRPr>
          </a:p>
        </p:txBody>
      </p:sp>
      <p:sp>
        <p:nvSpPr>
          <p:cNvPr id="123" name="Google Shape;123;p17"/>
          <p:cNvSpPr/>
          <p:nvPr/>
        </p:nvSpPr>
        <p:spPr>
          <a:xfrm>
            <a:off x="254800" y="1367988"/>
            <a:ext cx="2595300" cy="24075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Open Sans Medium"/>
                <a:ea typeface="Open Sans Medium"/>
                <a:cs typeface="Open Sans Medium"/>
                <a:sym typeface="Open Sans Medium"/>
              </a:rPr>
              <a:t>Producers</a:t>
            </a:r>
            <a:endParaRPr>
              <a:latin typeface="Open Sans Medium"/>
              <a:ea typeface="Open Sans Medium"/>
              <a:cs typeface="Open Sans Medium"/>
              <a:sym typeface="Open Sans Medium"/>
            </a:endParaRPr>
          </a:p>
        </p:txBody>
      </p:sp>
      <p:sp>
        <p:nvSpPr>
          <p:cNvPr id="124" name="Google Shape;124;p17"/>
          <p:cNvSpPr/>
          <p:nvPr/>
        </p:nvSpPr>
        <p:spPr>
          <a:xfrm>
            <a:off x="3274350" y="1367988"/>
            <a:ext cx="2595300" cy="24075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Open Sans Medium"/>
                <a:ea typeface="Open Sans Medium"/>
                <a:cs typeface="Open Sans Medium"/>
                <a:sym typeface="Open Sans Medium"/>
              </a:rPr>
              <a:t>Primary Consumer</a:t>
            </a:r>
            <a:endParaRPr>
              <a:latin typeface="Open Sans Medium"/>
              <a:ea typeface="Open Sans Medium"/>
              <a:cs typeface="Open Sans Medium"/>
              <a:sym typeface="Open Sans Medium"/>
            </a:endParaRPr>
          </a:p>
        </p:txBody>
      </p:sp>
      <p:sp>
        <p:nvSpPr>
          <p:cNvPr id="125" name="Google Shape;125;p17"/>
          <p:cNvSpPr/>
          <p:nvPr/>
        </p:nvSpPr>
        <p:spPr>
          <a:xfrm>
            <a:off x="6293900" y="1367988"/>
            <a:ext cx="2595300" cy="2407500"/>
          </a:xfrm>
          <a:prstGeom prst="ellipse">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Open Sans Medium"/>
                <a:ea typeface="Open Sans Medium"/>
                <a:cs typeface="Open Sans Medium"/>
                <a:sym typeface="Open Sans Medium"/>
              </a:rPr>
              <a:t>Secondary/Tertiary</a:t>
            </a:r>
            <a:r>
              <a:rPr lang="en">
                <a:latin typeface="Open Sans Medium"/>
                <a:ea typeface="Open Sans Medium"/>
                <a:cs typeface="Open Sans Medium"/>
                <a:sym typeface="Open Sans Medium"/>
              </a:rPr>
              <a:t> Consumers</a:t>
            </a:r>
            <a:endParaRPr>
              <a:latin typeface="Open Sans Medium"/>
              <a:ea typeface="Open Sans Medium"/>
              <a:cs typeface="Open Sans Medium"/>
              <a:sym typeface="Open Sans Medium"/>
            </a:endParaRPr>
          </a:p>
        </p:txBody>
      </p:sp>
      <p:sp>
        <p:nvSpPr>
          <p:cNvPr id="126" name="Google Shape;126;p17"/>
          <p:cNvSpPr/>
          <p:nvPr/>
        </p:nvSpPr>
        <p:spPr>
          <a:xfrm>
            <a:off x="5725225" y="2354550"/>
            <a:ext cx="868800" cy="434400"/>
          </a:xfrm>
          <a:prstGeom prst="rightArrow">
            <a:avLst>
              <a:gd fmla="val 50000" name="adj1"/>
              <a:gd fmla="val 50000" name="adj2"/>
            </a:avLst>
          </a:prstGeom>
          <a:solidFill>
            <a:srgbClr val="4CBDA0"/>
          </a:solidFill>
          <a:ln cap="flat" cmpd="sng" w="9525">
            <a:solidFill>
              <a:srgbClr val="4CBD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7" name="Google Shape;127;p17"/>
          <p:cNvSpPr/>
          <p:nvPr/>
        </p:nvSpPr>
        <p:spPr>
          <a:xfrm>
            <a:off x="2671750" y="2354550"/>
            <a:ext cx="868800" cy="434400"/>
          </a:xfrm>
          <a:prstGeom prst="rightArrow">
            <a:avLst>
              <a:gd fmla="val 50000" name="adj1"/>
              <a:gd fmla="val 50000" name="adj2"/>
            </a:avLst>
          </a:prstGeom>
          <a:solidFill>
            <a:srgbClr val="4CBDA0"/>
          </a:solidFill>
          <a:ln cap="flat" cmpd="sng" w="9525">
            <a:solidFill>
              <a:srgbClr val="4CBD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28" name="Google Shape;128;p17" title="IMG_1414.jpg"/>
          <p:cNvPicPr preferRelativeResize="0"/>
          <p:nvPr/>
        </p:nvPicPr>
        <p:blipFill rotWithShape="1">
          <a:blip r:embed="rId3">
            <a:alphaModFix/>
          </a:blip>
          <a:srcRect b="16572" l="24703" r="15466" t="30003"/>
          <a:stretch/>
        </p:blipFill>
        <p:spPr>
          <a:xfrm>
            <a:off x="6594025" y="1705500"/>
            <a:ext cx="961500" cy="572700"/>
          </a:xfrm>
          <a:prstGeom prst="ellipse">
            <a:avLst/>
          </a:prstGeom>
          <a:noFill/>
          <a:ln>
            <a:noFill/>
          </a:ln>
        </p:spPr>
      </p:pic>
      <p:pic>
        <p:nvPicPr>
          <p:cNvPr id="129" name="Google Shape;129;p17"/>
          <p:cNvPicPr preferRelativeResize="0"/>
          <p:nvPr/>
        </p:nvPicPr>
        <p:blipFill>
          <a:blip r:embed="rId4">
            <a:alphaModFix/>
          </a:blip>
          <a:stretch>
            <a:fillRect/>
          </a:stretch>
        </p:blipFill>
        <p:spPr>
          <a:xfrm>
            <a:off x="859300" y="1629150"/>
            <a:ext cx="1386300" cy="725400"/>
          </a:xfrm>
          <a:prstGeom prst="ellipse">
            <a:avLst/>
          </a:prstGeom>
          <a:noFill/>
          <a:ln>
            <a:noFill/>
          </a:ln>
        </p:spPr>
      </p:pic>
      <p:pic>
        <p:nvPicPr>
          <p:cNvPr id="130" name="Google Shape;130;p17" title="Screenshot 2026-02-18 at 1.43.48 PM.png"/>
          <p:cNvPicPr preferRelativeResize="0"/>
          <p:nvPr/>
        </p:nvPicPr>
        <p:blipFill>
          <a:blip r:embed="rId5">
            <a:alphaModFix/>
          </a:blip>
          <a:stretch>
            <a:fillRect/>
          </a:stretch>
        </p:blipFill>
        <p:spPr>
          <a:xfrm>
            <a:off x="3613013" y="2712997"/>
            <a:ext cx="786000" cy="725400"/>
          </a:xfrm>
          <a:prstGeom prst="ellipse">
            <a:avLst/>
          </a:prstGeom>
          <a:noFill/>
          <a:ln>
            <a:noFill/>
          </a:ln>
        </p:spPr>
      </p:pic>
      <p:pic>
        <p:nvPicPr>
          <p:cNvPr id="131" name="Google Shape;131;p17" title="Screenshot 2026-02-18 at 1.44.06 PM.png"/>
          <p:cNvPicPr preferRelativeResize="0"/>
          <p:nvPr/>
        </p:nvPicPr>
        <p:blipFill>
          <a:blip r:embed="rId6">
            <a:alphaModFix/>
          </a:blip>
          <a:stretch>
            <a:fillRect/>
          </a:stretch>
        </p:blipFill>
        <p:spPr>
          <a:xfrm>
            <a:off x="4471475" y="2788949"/>
            <a:ext cx="786000" cy="820200"/>
          </a:xfrm>
          <a:prstGeom prst="ellipse">
            <a:avLst/>
          </a:prstGeom>
          <a:noFill/>
          <a:ln>
            <a:noFill/>
          </a:ln>
        </p:spPr>
      </p:pic>
      <p:pic>
        <p:nvPicPr>
          <p:cNvPr id="132" name="Google Shape;132;p17" title="Screenshot 2026-02-18 at 1.44.30 PM.png"/>
          <p:cNvPicPr preferRelativeResize="0"/>
          <p:nvPr/>
        </p:nvPicPr>
        <p:blipFill>
          <a:blip r:embed="rId7">
            <a:alphaModFix/>
          </a:blip>
          <a:stretch>
            <a:fillRect/>
          </a:stretch>
        </p:blipFill>
        <p:spPr>
          <a:xfrm>
            <a:off x="1066675" y="2770413"/>
            <a:ext cx="971400" cy="857400"/>
          </a:xfrm>
          <a:prstGeom prst="ellipse">
            <a:avLst/>
          </a:prstGeom>
          <a:noFill/>
          <a:ln>
            <a:noFill/>
          </a:ln>
        </p:spPr>
      </p:pic>
      <p:pic>
        <p:nvPicPr>
          <p:cNvPr id="133" name="Google Shape;133;p17" title="Screenshot 2026-02-18 at 1.44.44 PM.png"/>
          <p:cNvPicPr preferRelativeResize="0"/>
          <p:nvPr/>
        </p:nvPicPr>
        <p:blipFill>
          <a:blip r:embed="rId8">
            <a:alphaModFix/>
          </a:blip>
          <a:stretch>
            <a:fillRect/>
          </a:stretch>
        </p:blipFill>
        <p:spPr>
          <a:xfrm>
            <a:off x="4067238" y="1493675"/>
            <a:ext cx="1009500" cy="819300"/>
          </a:xfrm>
          <a:prstGeom prst="ellipse">
            <a:avLst/>
          </a:prstGeom>
          <a:noFill/>
          <a:ln>
            <a:noFill/>
          </a:ln>
        </p:spPr>
      </p:pic>
      <p:pic>
        <p:nvPicPr>
          <p:cNvPr id="134" name="Google Shape;134;p17" title="Screenshot 2026-02-18 at 1.45.03 PM.png"/>
          <p:cNvPicPr preferRelativeResize="0"/>
          <p:nvPr/>
        </p:nvPicPr>
        <p:blipFill>
          <a:blip r:embed="rId9">
            <a:alphaModFix/>
          </a:blip>
          <a:stretch>
            <a:fillRect/>
          </a:stretch>
        </p:blipFill>
        <p:spPr>
          <a:xfrm>
            <a:off x="6681775" y="2770427"/>
            <a:ext cx="786000" cy="735300"/>
          </a:xfrm>
          <a:prstGeom prst="ellipse">
            <a:avLst/>
          </a:prstGeom>
          <a:noFill/>
          <a:ln>
            <a:noFill/>
          </a:ln>
        </p:spPr>
      </p:pic>
      <p:pic>
        <p:nvPicPr>
          <p:cNvPr id="135" name="Google Shape;135;p17" title="Screenshot 2026-02-18 at 1.45.11 PM.png"/>
          <p:cNvPicPr preferRelativeResize="0"/>
          <p:nvPr/>
        </p:nvPicPr>
        <p:blipFill>
          <a:blip r:embed="rId10">
            <a:alphaModFix/>
          </a:blip>
          <a:stretch>
            <a:fillRect/>
          </a:stretch>
        </p:blipFill>
        <p:spPr>
          <a:xfrm>
            <a:off x="7555518" y="1678866"/>
            <a:ext cx="1075500" cy="572700"/>
          </a:xfrm>
          <a:prstGeom prst="ellipse">
            <a:avLst/>
          </a:prstGeom>
          <a:noFill/>
          <a:ln>
            <a:noFill/>
          </a:ln>
        </p:spPr>
      </p:pic>
      <p:pic>
        <p:nvPicPr>
          <p:cNvPr id="136" name="Google Shape;136;p17" title="Screenshot 2026-02-18 at 1.46.33 PM.png"/>
          <p:cNvPicPr preferRelativeResize="0"/>
          <p:nvPr/>
        </p:nvPicPr>
        <p:blipFill>
          <a:blip r:embed="rId11">
            <a:alphaModFix/>
          </a:blip>
          <a:stretch>
            <a:fillRect/>
          </a:stretch>
        </p:blipFill>
        <p:spPr>
          <a:xfrm>
            <a:off x="7555525" y="2819316"/>
            <a:ext cx="971400" cy="637500"/>
          </a:xfrm>
          <a:prstGeom prst="ellipse">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1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ct val="39285"/>
              <a:buFont typeface="Arial"/>
              <a:buNone/>
            </a:pPr>
            <a:r>
              <a:rPr lang="en">
                <a:solidFill>
                  <a:srgbClr val="4CBDA0"/>
                </a:solidFill>
                <a:latin typeface="Open Sans ExtraBold"/>
                <a:ea typeface="Open Sans ExtraBold"/>
                <a:cs typeface="Open Sans ExtraBold"/>
                <a:sym typeface="Open Sans ExtraBold"/>
              </a:rPr>
              <a:t>River/Stream Science</a:t>
            </a:r>
            <a:endParaRPr>
              <a:latin typeface="Open Sans ExtraBold"/>
              <a:ea typeface="Open Sans ExtraBold"/>
              <a:cs typeface="Open Sans ExtraBold"/>
              <a:sym typeface="Open Sans ExtraBold"/>
            </a:endParaRPr>
          </a:p>
          <a:p>
            <a:pPr indent="0" lvl="0" marL="0" rtl="0" algn="l">
              <a:spcBef>
                <a:spcPts val="0"/>
              </a:spcBef>
              <a:spcAft>
                <a:spcPts val="0"/>
              </a:spcAft>
              <a:buNone/>
            </a:pPr>
            <a:r>
              <a:t/>
            </a:r>
            <a:endParaRPr/>
          </a:p>
        </p:txBody>
      </p:sp>
      <p:sp>
        <p:nvSpPr>
          <p:cNvPr id="142" name="Google Shape;142;p1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latin typeface="Open Sans"/>
                <a:ea typeface="Open Sans"/>
                <a:cs typeface="Open Sans"/>
                <a:sym typeface="Open Sans"/>
              </a:rPr>
              <a:t>How do scientists learn more about rivers? Data collection!</a:t>
            </a:r>
            <a:endParaRPr>
              <a:latin typeface="Open Sans"/>
              <a:ea typeface="Open Sans"/>
              <a:cs typeface="Open Sans"/>
              <a:sym typeface="Open Sans"/>
            </a:endParaRPr>
          </a:p>
          <a:p>
            <a:pPr indent="0" lvl="0" marL="0" rtl="0" algn="l">
              <a:spcBef>
                <a:spcPts val="1200"/>
              </a:spcBef>
              <a:spcAft>
                <a:spcPts val="0"/>
              </a:spcAft>
              <a:buNone/>
            </a:pPr>
            <a:r>
              <a:rPr lang="en">
                <a:latin typeface="Open Sans"/>
                <a:ea typeface="Open Sans"/>
                <a:cs typeface="Open Sans"/>
                <a:sym typeface="Open Sans"/>
              </a:rPr>
              <a:t>How do scientists collect data on the Chicago river?</a:t>
            </a:r>
            <a:endParaRPr>
              <a:latin typeface="Open Sans"/>
              <a:ea typeface="Open Sans"/>
              <a:cs typeface="Open Sans"/>
              <a:sym typeface="Open Sans"/>
            </a:endParaRPr>
          </a:p>
          <a:p>
            <a:pPr indent="0" lvl="0" marL="914400" rtl="0" algn="l">
              <a:spcBef>
                <a:spcPts val="1200"/>
              </a:spcBef>
              <a:spcAft>
                <a:spcPts val="1200"/>
              </a:spcAft>
              <a:buNone/>
            </a:pPr>
            <a:r>
              <a:t/>
            </a:r>
            <a:endParaRPr/>
          </a:p>
        </p:txBody>
      </p:sp>
      <p:pic>
        <p:nvPicPr>
          <p:cNvPr id="143" name="Google Shape;143;p18"/>
          <p:cNvPicPr preferRelativeResize="0"/>
          <p:nvPr/>
        </p:nvPicPr>
        <p:blipFill>
          <a:blip r:embed="rId3">
            <a:alphaModFix/>
          </a:blip>
          <a:stretch>
            <a:fillRect/>
          </a:stretch>
        </p:blipFill>
        <p:spPr>
          <a:xfrm>
            <a:off x="311700" y="2211963"/>
            <a:ext cx="2356925" cy="2356925"/>
          </a:xfrm>
          <a:prstGeom prst="rect">
            <a:avLst/>
          </a:prstGeom>
          <a:noFill/>
          <a:ln>
            <a:noFill/>
          </a:ln>
        </p:spPr>
      </p:pic>
      <p:pic>
        <p:nvPicPr>
          <p:cNvPr id="144" name="Google Shape;144;p18"/>
          <p:cNvPicPr preferRelativeResize="0"/>
          <p:nvPr/>
        </p:nvPicPr>
        <p:blipFill rotWithShape="1">
          <a:blip r:embed="rId4">
            <a:alphaModFix/>
          </a:blip>
          <a:srcRect b="0" l="0" r="22612" t="0"/>
          <a:stretch/>
        </p:blipFill>
        <p:spPr>
          <a:xfrm>
            <a:off x="2893975" y="2156400"/>
            <a:ext cx="2865002" cy="2468051"/>
          </a:xfrm>
          <a:prstGeom prst="rect">
            <a:avLst/>
          </a:prstGeom>
          <a:noFill/>
          <a:ln>
            <a:noFill/>
          </a:ln>
        </p:spPr>
      </p:pic>
      <p:pic>
        <p:nvPicPr>
          <p:cNvPr id="145" name="Google Shape;145;p18"/>
          <p:cNvPicPr preferRelativeResize="0"/>
          <p:nvPr/>
        </p:nvPicPr>
        <p:blipFill>
          <a:blip r:embed="rId5">
            <a:alphaModFix/>
          </a:blip>
          <a:stretch>
            <a:fillRect/>
          </a:stretch>
        </p:blipFill>
        <p:spPr>
          <a:xfrm>
            <a:off x="6051425" y="2104000"/>
            <a:ext cx="1772274" cy="2520450"/>
          </a:xfrm>
          <a:prstGeom prst="rect">
            <a:avLst/>
          </a:prstGeom>
          <a:noFill/>
          <a:ln cap="flat" cmpd="sng" w="38100">
            <a:solidFill>
              <a:schemeClr val="accent6"/>
            </a:solidFill>
            <a:prstDash val="solid"/>
            <a:round/>
            <a:headEnd len="sm" w="sm" type="none"/>
            <a:tailEnd len="sm" w="sm" type="none"/>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19"/>
          <p:cNvSpPr txBox="1"/>
          <p:nvPr>
            <p:ph idx="1" type="body"/>
          </p:nvPr>
        </p:nvSpPr>
        <p:spPr>
          <a:xfrm>
            <a:off x="5398200" y="1152475"/>
            <a:ext cx="37458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1600">
                <a:latin typeface="Open Sans Medium"/>
                <a:ea typeface="Open Sans Medium"/>
                <a:cs typeface="Open Sans Medium"/>
                <a:sym typeface="Open Sans Medium"/>
              </a:rPr>
              <a:t>A camera trap…</a:t>
            </a:r>
            <a:endParaRPr sz="1600">
              <a:latin typeface="Open Sans Medium"/>
              <a:ea typeface="Open Sans Medium"/>
              <a:cs typeface="Open Sans Medium"/>
              <a:sym typeface="Open Sans Medium"/>
            </a:endParaRPr>
          </a:p>
          <a:p>
            <a:pPr indent="-330200" lvl="0" marL="457200" rtl="0" algn="l">
              <a:spcBef>
                <a:spcPts val="1200"/>
              </a:spcBef>
              <a:spcAft>
                <a:spcPts val="0"/>
              </a:spcAft>
              <a:buSzPts val="1600"/>
              <a:buFont typeface="Open Sans Medium"/>
              <a:buChar char="●"/>
            </a:pPr>
            <a:r>
              <a:rPr lang="en" sz="1600">
                <a:latin typeface="Open Sans Medium"/>
                <a:ea typeface="Open Sans Medium"/>
                <a:cs typeface="Open Sans Medium"/>
                <a:sym typeface="Open Sans Medium"/>
              </a:rPr>
              <a:t>Detects motion</a:t>
            </a:r>
            <a:endParaRPr sz="1600">
              <a:latin typeface="Open Sans Medium"/>
              <a:ea typeface="Open Sans Medium"/>
              <a:cs typeface="Open Sans Medium"/>
              <a:sym typeface="Open Sans Medium"/>
            </a:endParaRPr>
          </a:p>
          <a:p>
            <a:pPr indent="-330200" lvl="0" marL="457200" rtl="0" algn="l">
              <a:spcBef>
                <a:spcPts val="0"/>
              </a:spcBef>
              <a:spcAft>
                <a:spcPts val="0"/>
              </a:spcAft>
              <a:buSzPts val="1600"/>
              <a:buFont typeface="Open Sans Medium"/>
              <a:buChar char="●"/>
            </a:pPr>
            <a:r>
              <a:rPr lang="en" sz="1600">
                <a:latin typeface="Open Sans Medium"/>
                <a:ea typeface="Open Sans Medium"/>
                <a:cs typeface="Open Sans Medium"/>
                <a:sym typeface="Open Sans Medium"/>
              </a:rPr>
              <a:t>Has a camera inside</a:t>
            </a:r>
            <a:endParaRPr sz="1600">
              <a:latin typeface="Open Sans Medium"/>
              <a:ea typeface="Open Sans Medium"/>
              <a:cs typeface="Open Sans Medium"/>
              <a:sym typeface="Open Sans Medium"/>
            </a:endParaRPr>
          </a:p>
          <a:p>
            <a:pPr indent="-330200" lvl="0" marL="457200" rtl="0" algn="l">
              <a:spcBef>
                <a:spcPts val="0"/>
              </a:spcBef>
              <a:spcAft>
                <a:spcPts val="0"/>
              </a:spcAft>
              <a:buSzPts val="1600"/>
              <a:buFont typeface="Open Sans Medium"/>
              <a:buChar char="●"/>
            </a:pPr>
            <a:r>
              <a:rPr lang="en" sz="1600">
                <a:latin typeface="Open Sans Medium"/>
                <a:ea typeface="Open Sans Medium"/>
                <a:cs typeface="Open Sans Medium"/>
                <a:sym typeface="Open Sans Medium"/>
              </a:rPr>
              <a:t>Takes picture of wildlife</a:t>
            </a:r>
            <a:endParaRPr sz="1600">
              <a:latin typeface="Open Sans Medium"/>
              <a:ea typeface="Open Sans Medium"/>
              <a:cs typeface="Open Sans Medium"/>
              <a:sym typeface="Open Sans Medium"/>
            </a:endParaRPr>
          </a:p>
          <a:p>
            <a:pPr indent="-330200" lvl="0" marL="457200" rtl="0" algn="l">
              <a:spcBef>
                <a:spcPts val="0"/>
              </a:spcBef>
              <a:spcAft>
                <a:spcPts val="0"/>
              </a:spcAft>
              <a:buSzPts val="1600"/>
              <a:buFont typeface="Open Sans Medium"/>
              <a:buChar char="●"/>
            </a:pPr>
            <a:r>
              <a:rPr lang="en" sz="1600">
                <a:latin typeface="Open Sans Medium"/>
                <a:ea typeface="Open Sans Medium"/>
                <a:cs typeface="Open Sans Medium"/>
                <a:sym typeface="Open Sans Medium"/>
              </a:rPr>
              <a:t>Takes video of wildlife</a:t>
            </a:r>
            <a:endParaRPr sz="1600">
              <a:latin typeface="Open Sans Medium"/>
              <a:ea typeface="Open Sans Medium"/>
              <a:cs typeface="Open Sans Medium"/>
              <a:sym typeface="Open Sans Medium"/>
            </a:endParaRPr>
          </a:p>
          <a:p>
            <a:pPr indent="-330200" lvl="0" marL="457200" rtl="0" algn="l">
              <a:spcBef>
                <a:spcPts val="0"/>
              </a:spcBef>
              <a:spcAft>
                <a:spcPts val="0"/>
              </a:spcAft>
              <a:buSzPts val="1600"/>
              <a:buFont typeface="Open Sans Medium"/>
              <a:buChar char="●"/>
            </a:pPr>
            <a:r>
              <a:rPr lang="en" sz="1600">
                <a:latin typeface="Open Sans Medium"/>
                <a:ea typeface="Open Sans Medium"/>
                <a:cs typeface="Open Sans Medium"/>
                <a:sym typeface="Open Sans Medium"/>
              </a:rPr>
              <a:t>Has a bright flashlight</a:t>
            </a:r>
            <a:endParaRPr sz="1600">
              <a:latin typeface="Open Sans Medium"/>
              <a:ea typeface="Open Sans Medium"/>
              <a:cs typeface="Open Sans Medium"/>
              <a:sym typeface="Open Sans Medium"/>
            </a:endParaRPr>
          </a:p>
          <a:p>
            <a:pPr indent="-330200" lvl="0" marL="457200" rtl="0" algn="l">
              <a:spcBef>
                <a:spcPts val="0"/>
              </a:spcBef>
              <a:spcAft>
                <a:spcPts val="0"/>
              </a:spcAft>
              <a:buSzPts val="1600"/>
              <a:buFont typeface="Open Sans Medium"/>
              <a:buChar char="●"/>
            </a:pPr>
            <a:r>
              <a:rPr lang="en" sz="1600">
                <a:latin typeface="Open Sans Medium"/>
                <a:ea typeface="Open Sans Medium"/>
                <a:cs typeface="Open Sans Medium"/>
                <a:sym typeface="Open Sans Medium"/>
              </a:rPr>
              <a:t>Can run for weeks! Even months!</a:t>
            </a:r>
            <a:endParaRPr sz="1600">
              <a:latin typeface="Open Sans Medium"/>
              <a:ea typeface="Open Sans Medium"/>
              <a:cs typeface="Open Sans Medium"/>
              <a:sym typeface="Open Sans Medium"/>
            </a:endParaRPr>
          </a:p>
        </p:txBody>
      </p:sp>
      <p:sp>
        <p:nvSpPr>
          <p:cNvPr id="151" name="Google Shape;151;p1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ct val="39285"/>
              <a:buFont typeface="Arial"/>
              <a:buNone/>
            </a:pPr>
            <a:r>
              <a:rPr lang="en">
                <a:solidFill>
                  <a:srgbClr val="4CBDA0"/>
                </a:solidFill>
                <a:latin typeface="Open Sans ExtraBold"/>
                <a:ea typeface="Open Sans ExtraBold"/>
                <a:cs typeface="Open Sans ExtraBold"/>
                <a:sym typeface="Open Sans ExtraBold"/>
              </a:rPr>
              <a:t>How does a Camera Trap work?!</a:t>
            </a:r>
            <a:endParaRPr>
              <a:latin typeface="Open Sans ExtraBold"/>
              <a:ea typeface="Open Sans ExtraBold"/>
              <a:cs typeface="Open Sans ExtraBold"/>
              <a:sym typeface="Open Sans ExtraBold"/>
            </a:endParaRPr>
          </a:p>
          <a:p>
            <a:pPr indent="0" lvl="0" marL="0" rtl="0" algn="l">
              <a:spcBef>
                <a:spcPts val="0"/>
              </a:spcBef>
              <a:spcAft>
                <a:spcPts val="0"/>
              </a:spcAft>
              <a:buNone/>
            </a:pPr>
            <a:r>
              <a:t/>
            </a:r>
            <a:endParaRPr/>
          </a:p>
        </p:txBody>
      </p:sp>
      <p:pic>
        <p:nvPicPr>
          <p:cNvPr id="152" name="Google Shape;152;p19"/>
          <p:cNvPicPr preferRelativeResize="0"/>
          <p:nvPr/>
        </p:nvPicPr>
        <p:blipFill rotWithShape="1">
          <a:blip r:embed="rId3">
            <a:alphaModFix/>
          </a:blip>
          <a:srcRect b="23289" l="0" r="23570" t="0"/>
          <a:stretch/>
        </p:blipFill>
        <p:spPr>
          <a:xfrm>
            <a:off x="814550" y="1152475"/>
            <a:ext cx="3403912" cy="3416399"/>
          </a:xfrm>
          <a:prstGeom prst="rect">
            <a:avLst/>
          </a:prstGeom>
          <a:noFill/>
          <a:ln>
            <a:noFill/>
          </a:ln>
        </p:spPr>
      </p:pic>
      <p:cxnSp>
        <p:nvCxnSpPr>
          <p:cNvPr id="153" name="Google Shape;153;p19"/>
          <p:cNvCxnSpPr/>
          <p:nvPr/>
        </p:nvCxnSpPr>
        <p:spPr>
          <a:xfrm flipH="1">
            <a:off x="2173325" y="1414000"/>
            <a:ext cx="2286900" cy="711600"/>
          </a:xfrm>
          <a:prstGeom prst="straightConnector1">
            <a:avLst/>
          </a:prstGeom>
          <a:noFill/>
          <a:ln cap="flat" cmpd="sng" w="38100">
            <a:solidFill>
              <a:srgbClr val="4CBDA0"/>
            </a:solidFill>
            <a:prstDash val="solid"/>
            <a:round/>
            <a:headEnd len="med" w="med" type="none"/>
            <a:tailEnd len="med" w="med" type="triangle"/>
          </a:ln>
        </p:spPr>
      </p:cxnSp>
      <p:cxnSp>
        <p:nvCxnSpPr>
          <p:cNvPr id="154" name="Google Shape;154;p19"/>
          <p:cNvCxnSpPr/>
          <p:nvPr/>
        </p:nvCxnSpPr>
        <p:spPr>
          <a:xfrm rot="10800000">
            <a:off x="2277575" y="2543250"/>
            <a:ext cx="2790000" cy="1527900"/>
          </a:xfrm>
          <a:prstGeom prst="straightConnector1">
            <a:avLst/>
          </a:prstGeom>
          <a:noFill/>
          <a:ln cap="flat" cmpd="sng" w="38100">
            <a:solidFill>
              <a:srgbClr val="4CBDA0"/>
            </a:solidFill>
            <a:prstDash val="solid"/>
            <a:round/>
            <a:headEnd len="med" w="med" type="none"/>
            <a:tailEnd len="med" w="med" type="triangle"/>
          </a:ln>
        </p:spPr>
      </p:cxnSp>
      <p:cxnSp>
        <p:nvCxnSpPr>
          <p:cNvPr id="155" name="Google Shape;155;p19"/>
          <p:cNvCxnSpPr/>
          <p:nvPr/>
        </p:nvCxnSpPr>
        <p:spPr>
          <a:xfrm rot="10800000">
            <a:off x="2144825" y="2922725"/>
            <a:ext cx="2600100" cy="1822200"/>
          </a:xfrm>
          <a:prstGeom prst="straightConnector1">
            <a:avLst/>
          </a:prstGeom>
          <a:noFill/>
          <a:ln cap="flat" cmpd="sng" w="38100">
            <a:solidFill>
              <a:srgbClr val="4CBDA0"/>
            </a:solidFill>
            <a:prstDash val="solid"/>
            <a:round/>
            <a:headEnd len="med" w="med" type="none"/>
            <a:tailEnd len="med" w="med" type="triangle"/>
          </a:ln>
        </p:spPr>
      </p:cxnSp>
      <p:cxnSp>
        <p:nvCxnSpPr>
          <p:cNvPr id="156" name="Google Shape;156;p19"/>
          <p:cNvCxnSpPr/>
          <p:nvPr/>
        </p:nvCxnSpPr>
        <p:spPr>
          <a:xfrm rot="10800000">
            <a:off x="1783975" y="3643950"/>
            <a:ext cx="9600" cy="1176900"/>
          </a:xfrm>
          <a:prstGeom prst="straightConnector1">
            <a:avLst/>
          </a:prstGeom>
          <a:noFill/>
          <a:ln cap="flat" cmpd="sng" w="38100">
            <a:solidFill>
              <a:srgbClr val="4CBDA0"/>
            </a:solidFill>
            <a:prstDash val="solid"/>
            <a:round/>
            <a:headEnd len="med" w="med" type="none"/>
            <a:tailEnd len="med" w="med" type="triangle"/>
          </a:ln>
        </p:spPr>
      </p:cxnSp>
      <p:cxnSp>
        <p:nvCxnSpPr>
          <p:cNvPr id="157" name="Google Shape;157;p19"/>
          <p:cNvCxnSpPr/>
          <p:nvPr/>
        </p:nvCxnSpPr>
        <p:spPr>
          <a:xfrm flipH="1" rot="10800000">
            <a:off x="559900" y="2495900"/>
            <a:ext cx="588300" cy="588300"/>
          </a:xfrm>
          <a:prstGeom prst="straightConnector1">
            <a:avLst/>
          </a:prstGeom>
          <a:noFill/>
          <a:ln cap="flat" cmpd="sng" w="38100">
            <a:solidFill>
              <a:srgbClr val="4CBDA0"/>
            </a:solidFill>
            <a:prstDash val="solid"/>
            <a:round/>
            <a:headEnd len="med" w="med" type="none"/>
            <a:tailEnd len="med" w="med" type="triangle"/>
          </a:ln>
        </p:spPr>
      </p:cxnSp>
      <p:sp>
        <p:nvSpPr>
          <p:cNvPr id="158" name="Google Shape;158;p19"/>
          <p:cNvSpPr txBox="1"/>
          <p:nvPr/>
        </p:nvSpPr>
        <p:spPr>
          <a:xfrm>
            <a:off x="4744925" y="4492975"/>
            <a:ext cx="2230200" cy="18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2"/>
                </a:solidFill>
              </a:rPr>
              <a:t>Motion</a:t>
            </a:r>
            <a:r>
              <a:rPr lang="en" sz="1800">
                <a:solidFill>
                  <a:schemeClr val="dk2"/>
                </a:solidFill>
              </a:rPr>
              <a:t> sensor</a:t>
            </a:r>
            <a:endParaRPr sz="1800">
              <a:solidFill>
                <a:schemeClr val="dk2"/>
              </a:solidFill>
            </a:endParaRPr>
          </a:p>
        </p:txBody>
      </p:sp>
      <p:sp>
        <p:nvSpPr>
          <p:cNvPr id="159" name="Google Shape;159;p19"/>
          <p:cNvSpPr txBox="1"/>
          <p:nvPr/>
        </p:nvSpPr>
        <p:spPr>
          <a:xfrm>
            <a:off x="4218450" y="1017725"/>
            <a:ext cx="1081800" cy="69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2"/>
                </a:solidFill>
              </a:rPr>
              <a:t>Camera</a:t>
            </a:r>
            <a:endParaRPr sz="1800">
              <a:solidFill>
                <a:schemeClr val="dk2"/>
              </a:solidFill>
            </a:endParaRPr>
          </a:p>
        </p:txBody>
      </p:sp>
      <p:sp>
        <p:nvSpPr>
          <p:cNvPr id="160" name="Google Shape;160;p19"/>
          <p:cNvSpPr txBox="1"/>
          <p:nvPr/>
        </p:nvSpPr>
        <p:spPr>
          <a:xfrm>
            <a:off x="5096175" y="3919325"/>
            <a:ext cx="1461300" cy="294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2"/>
                </a:solidFill>
              </a:rPr>
              <a:t>Bright</a:t>
            </a:r>
            <a:r>
              <a:rPr lang="en" sz="1800">
                <a:solidFill>
                  <a:schemeClr val="dk2"/>
                </a:solidFill>
              </a:rPr>
              <a:t> lights</a:t>
            </a:r>
            <a:endParaRPr sz="1800">
              <a:solidFill>
                <a:schemeClr val="dk2"/>
              </a:solidFill>
            </a:endParaRPr>
          </a:p>
        </p:txBody>
      </p:sp>
      <p:sp>
        <p:nvSpPr>
          <p:cNvPr id="161" name="Google Shape;161;p19"/>
          <p:cNvSpPr txBox="1"/>
          <p:nvPr/>
        </p:nvSpPr>
        <p:spPr>
          <a:xfrm>
            <a:off x="1489925" y="4703625"/>
            <a:ext cx="1727100" cy="18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2"/>
                </a:solidFill>
              </a:rPr>
              <a:t>Camouflage</a:t>
            </a:r>
            <a:endParaRPr sz="1800">
              <a:solidFill>
                <a:schemeClr val="dk2"/>
              </a:solidFill>
            </a:endParaRPr>
          </a:p>
        </p:txBody>
      </p:sp>
      <p:sp>
        <p:nvSpPr>
          <p:cNvPr id="162" name="Google Shape;162;p19"/>
          <p:cNvSpPr txBox="1"/>
          <p:nvPr/>
        </p:nvSpPr>
        <p:spPr>
          <a:xfrm>
            <a:off x="94900" y="2941850"/>
            <a:ext cx="1081800" cy="58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2"/>
                </a:solidFill>
              </a:rPr>
              <a:t>Strap</a:t>
            </a:r>
            <a:endParaRPr sz="1800">
              <a:solidFill>
                <a:schemeClr val="dk2"/>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4CBDA0"/>
                </a:solidFill>
                <a:latin typeface="Open Sans ExtraBold"/>
                <a:ea typeface="Open Sans ExtraBold"/>
                <a:cs typeface="Open Sans ExtraBold"/>
                <a:sym typeface="Open Sans ExtraBold"/>
              </a:rPr>
              <a:t>ID Characteristics</a:t>
            </a:r>
            <a:endParaRPr>
              <a:solidFill>
                <a:srgbClr val="4CBDA0"/>
              </a:solidFill>
              <a:latin typeface="Open Sans ExtraBold"/>
              <a:ea typeface="Open Sans ExtraBold"/>
              <a:cs typeface="Open Sans ExtraBold"/>
              <a:sym typeface="Open Sans ExtraBold"/>
            </a:endParaRPr>
          </a:p>
        </p:txBody>
      </p:sp>
      <p:sp>
        <p:nvSpPr>
          <p:cNvPr id="168" name="Google Shape;168;p20"/>
          <p:cNvSpPr txBox="1"/>
          <p:nvPr>
            <p:ph idx="1" type="body"/>
          </p:nvPr>
        </p:nvSpPr>
        <p:spPr>
          <a:xfrm>
            <a:off x="231675" y="10853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1500">
                <a:latin typeface="Open Sans Medium"/>
                <a:ea typeface="Open Sans Medium"/>
                <a:cs typeface="Open Sans Medium"/>
                <a:sym typeface="Open Sans Medium"/>
              </a:rPr>
              <a:t>In a moment we will be looking at REAL camera trap photos…</a:t>
            </a:r>
            <a:endParaRPr sz="1500">
              <a:latin typeface="Open Sans Medium"/>
              <a:ea typeface="Open Sans Medium"/>
              <a:cs typeface="Open Sans Medium"/>
              <a:sym typeface="Open Sans Medium"/>
            </a:endParaRPr>
          </a:p>
          <a:p>
            <a:pPr indent="0" lvl="0" marL="0" rtl="0" algn="l">
              <a:spcBef>
                <a:spcPts val="1200"/>
              </a:spcBef>
              <a:spcAft>
                <a:spcPts val="0"/>
              </a:spcAft>
              <a:buNone/>
            </a:pPr>
            <a:r>
              <a:rPr lang="en" sz="1500">
                <a:latin typeface="Open Sans Medium"/>
                <a:ea typeface="Open Sans Medium"/>
                <a:cs typeface="Open Sans Medium"/>
                <a:sym typeface="Open Sans Medium"/>
              </a:rPr>
              <a:t>How do we </a:t>
            </a:r>
            <a:r>
              <a:rPr lang="en" sz="1500">
                <a:latin typeface="Open Sans Medium"/>
                <a:ea typeface="Open Sans Medium"/>
                <a:cs typeface="Open Sans Medium"/>
                <a:sym typeface="Open Sans Medium"/>
              </a:rPr>
              <a:t>identify animals on our camera traps?</a:t>
            </a:r>
            <a:endParaRPr sz="1500">
              <a:latin typeface="Open Sans Medium"/>
              <a:ea typeface="Open Sans Medium"/>
              <a:cs typeface="Open Sans Medium"/>
              <a:sym typeface="Open Sans Medium"/>
            </a:endParaRPr>
          </a:p>
          <a:p>
            <a:pPr indent="0" lvl="0" marL="457200" rtl="0" algn="l">
              <a:spcBef>
                <a:spcPts val="1200"/>
              </a:spcBef>
              <a:spcAft>
                <a:spcPts val="0"/>
              </a:spcAft>
              <a:buNone/>
            </a:pPr>
            <a:r>
              <a:rPr lang="en" sz="1500">
                <a:latin typeface="Open Sans Medium"/>
                <a:ea typeface="Open Sans Medium"/>
                <a:cs typeface="Open Sans Medium"/>
                <a:sym typeface="Open Sans Medium"/>
              </a:rPr>
              <a:t>Ex. A beaver - that big wide paddle tail + big teeth + brown fur + etc.</a:t>
            </a:r>
            <a:endParaRPr sz="1500">
              <a:latin typeface="Open Sans Medium"/>
              <a:ea typeface="Open Sans Medium"/>
              <a:cs typeface="Open Sans Medium"/>
              <a:sym typeface="Open Sans Medium"/>
            </a:endParaRPr>
          </a:p>
          <a:p>
            <a:pPr indent="0" lvl="0" marL="914400" rtl="0" algn="l">
              <a:spcBef>
                <a:spcPts val="1200"/>
              </a:spcBef>
              <a:spcAft>
                <a:spcPts val="1200"/>
              </a:spcAft>
              <a:buNone/>
            </a:pPr>
            <a:r>
              <a:t/>
            </a:r>
            <a:endParaRPr/>
          </a:p>
        </p:txBody>
      </p:sp>
      <p:pic>
        <p:nvPicPr>
          <p:cNvPr id="169" name="Google Shape;169;p20"/>
          <p:cNvPicPr preferRelativeResize="0"/>
          <p:nvPr/>
        </p:nvPicPr>
        <p:blipFill rotWithShape="1">
          <a:blip r:embed="rId3">
            <a:alphaModFix/>
          </a:blip>
          <a:srcRect b="9709" l="0" r="0" t="22626"/>
          <a:stretch/>
        </p:blipFill>
        <p:spPr>
          <a:xfrm>
            <a:off x="469925" y="2391925"/>
            <a:ext cx="2480599" cy="1679951"/>
          </a:xfrm>
          <a:prstGeom prst="rect">
            <a:avLst/>
          </a:prstGeom>
          <a:noFill/>
          <a:ln>
            <a:noFill/>
          </a:ln>
        </p:spPr>
      </p:pic>
      <p:sp>
        <p:nvSpPr>
          <p:cNvPr id="170" name="Google Shape;170;p20"/>
          <p:cNvSpPr/>
          <p:nvPr/>
        </p:nvSpPr>
        <p:spPr>
          <a:xfrm rot="3954352">
            <a:off x="-266179" y="2659933"/>
            <a:ext cx="1630671" cy="473904"/>
          </a:xfrm>
          <a:prstGeom prst="rightArrow">
            <a:avLst>
              <a:gd fmla="val 50000" name="adj1"/>
              <a:gd fmla="val 50000" name="adj2"/>
            </a:avLst>
          </a:prstGeom>
          <a:solidFill>
            <a:srgbClr val="4CBDA0"/>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4CBDA0"/>
              </a:highlight>
            </a:endParaRPr>
          </a:p>
        </p:txBody>
      </p:sp>
      <p:pic>
        <p:nvPicPr>
          <p:cNvPr id="171" name="Google Shape;171;p20"/>
          <p:cNvPicPr preferRelativeResize="0"/>
          <p:nvPr/>
        </p:nvPicPr>
        <p:blipFill rotWithShape="1">
          <a:blip r:embed="rId4">
            <a:alphaModFix/>
          </a:blip>
          <a:srcRect b="9359" l="5837" r="35958" t="14111"/>
          <a:stretch/>
        </p:blipFill>
        <p:spPr>
          <a:xfrm>
            <a:off x="2645275" y="3039525"/>
            <a:ext cx="2225601" cy="1944500"/>
          </a:xfrm>
          <a:prstGeom prst="rect">
            <a:avLst/>
          </a:prstGeom>
          <a:noFill/>
          <a:ln>
            <a:noFill/>
          </a:ln>
        </p:spPr>
      </p:pic>
      <p:sp>
        <p:nvSpPr>
          <p:cNvPr id="172" name="Google Shape;172;p20"/>
          <p:cNvSpPr/>
          <p:nvPr/>
        </p:nvSpPr>
        <p:spPr>
          <a:xfrm rot="-10446478">
            <a:off x="3319970" y="4529253"/>
            <a:ext cx="1630715" cy="473799"/>
          </a:xfrm>
          <a:prstGeom prst="rightArrow">
            <a:avLst>
              <a:gd fmla="val 50000" name="adj1"/>
              <a:gd fmla="val 50000" name="adj2"/>
            </a:avLst>
          </a:prstGeom>
          <a:solidFill>
            <a:srgbClr val="4CBDA0"/>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4CBDA0"/>
              </a:highlight>
            </a:endParaRPr>
          </a:p>
        </p:txBody>
      </p:sp>
      <p:pic>
        <p:nvPicPr>
          <p:cNvPr id="173" name="Google Shape;173;p20"/>
          <p:cNvPicPr preferRelativeResize="0"/>
          <p:nvPr/>
        </p:nvPicPr>
        <p:blipFill>
          <a:blip r:embed="rId5">
            <a:alphaModFix/>
          </a:blip>
          <a:stretch>
            <a:fillRect/>
          </a:stretch>
        </p:blipFill>
        <p:spPr>
          <a:xfrm>
            <a:off x="5215800" y="2055825"/>
            <a:ext cx="2857500" cy="2571750"/>
          </a:xfrm>
          <a:prstGeom prst="rect">
            <a:avLst/>
          </a:prstGeom>
          <a:noFill/>
          <a:ln>
            <a:noFill/>
          </a:ln>
        </p:spPr>
      </p:pic>
      <p:sp>
        <p:nvSpPr>
          <p:cNvPr id="174" name="Google Shape;174;p20"/>
          <p:cNvSpPr/>
          <p:nvPr/>
        </p:nvSpPr>
        <p:spPr>
          <a:xfrm rot="-10446750">
            <a:off x="7710987" y="2991987"/>
            <a:ext cx="1169871" cy="479829"/>
          </a:xfrm>
          <a:prstGeom prst="rightArrow">
            <a:avLst>
              <a:gd fmla="val 50000" name="adj1"/>
              <a:gd fmla="val 50000" name="adj2"/>
            </a:avLst>
          </a:prstGeom>
          <a:solidFill>
            <a:srgbClr val="4CBDA0"/>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4CBDA0"/>
              </a:highlight>
            </a:endParaRPr>
          </a:p>
        </p:txBody>
      </p:sp>
      <p:sp>
        <p:nvSpPr>
          <p:cNvPr id="175" name="Google Shape;175;p20"/>
          <p:cNvSpPr/>
          <p:nvPr/>
        </p:nvSpPr>
        <p:spPr>
          <a:xfrm rot="-9770907">
            <a:off x="5829179" y="4021836"/>
            <a:ext cx="1630721" cy="473795"/>
          </a:xfrm>
          <a:prstGeom prst="rightArrow">
            <a:avLst>
              <a:gd fmla="val 50000" name="adj1"/>
              <a:gd fmla="val 50000" name="adj2"/>
            </a:avLst>
          </a:prstGeom>
          <a:solidFill>
            <a:srgbClr val="4CBDA0"/>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highlight>
                <a:srgbClr val="4CBDA0"/>
              </a:highligh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21"/>
          <p:cNvSpPr txBox="1"/>
          <p:nvPr>
            <p:ph type="title"/>
          </p:nvPr>
        </p:nvSpPr>
        <p:spPr>
          <a:xfrm>
            <a:off x="2360700" y="1877625"/>
            <a:ext cx="4422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Clr>
                <a:schemeClr val="dk1"/>
              </a:buClr>
              <a:buSzPts val="990"/>
              <a:buFont typeface="Arial"/>
              <a:buNone/>
            </a:pPr>
            <a:r>
              <a:rPr lang="en" sz="4466">
                <a:solidFill>
                  <a:srgbClr val="4CBDA0"/>
                </a:solidFill>
                <a:latin typeface="Open Sans ExtraBold"/>
                <a:ea typeface="Open Sans ExtraBold"/>
                <a:cs typeface="Open Sans ExtraBold"/>
                <a:sym typeface="Open Sans ExtraBold"/>
              </a:rPr>
              <a:t>Camera Trap ID Game</a:t>
            </a:r>
            <a:endParaRPr sz="4466">
              <a:latin typeface="Open Sans ExtraBold"/>
              <a:ea typeface="Open Sans ExtraBold"/>
              <a:cs typeface="Open Sans ExtraBold"/>
              <a:sym typeface="Open Sans ExtraBold"/>
            </a:endParaRPr>
          </a:p>
          <a:p>
            <a:pPr indent="0" lvl="0" marL="0" rtl="0" algn="l">
              <a:spcBef>
                <a:spcPts val="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